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57" r:id="rId1"/>
    <p:sldMasterId id="2147483758" r:id="rId2"/>
    <p:sldMasterId id="2147483759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91" r:id="rId11"/>
    <p:sldId id="266" r:id="rId12"/>
    <p:sldId id="268" r:id="rId13"/>
    <p:sldId id="292" r:id="rId14"/>
    <p:sldId id="309" r:id="rId15"/>
    <p:sldId id="308" r:id="rId16"/>
    <p:sldId id="270" r:id="rId17"/>
    <p:sldId id="271" r:id="rId18"/>
    <p:sldId id="306" r:id="rId19"/>
    <p:sldId id="298" r:id="rId20"/>
    <p:sldId id="299" r:id="rId21"/>
    <p:sldId id="293" r:id="rId22"/>
    <p:sldId id="328" r:id="rId23"/>
    <p:sldId id="315" r:id="rId24"/>
    <p:sldId id="313" r:id="rId25"/>
    <p:sldId id="314" r:id="rId26"/>
    <p:sldId id="326" r:id="rId27"/>
    <p:sldId id="327" r:id="rId28"/>
    <p:sldId id="324" r:id="rId29"/>
    <p:sldId id="318" r:id="rId30"/>
    <p:sldId id="319" r:id="rId31"/>
    <p:sldId id="321" r:id="rId32"/>
    <p:sldId id="325" r:id="rId33"/>
    <p:sldId id="329" r:id="rId34"/>
    <p:sldId id="307" r:id="rId35"/>
    <p:sldId id="301" r:id="rId36"/>
    <p:sldId id="272" r:id="rId37"/>
    <p:sldId id="273" r:id="rId38"/>
    <p:sldId id="274" r:id="rId39"/>
    <p:sldId id="275" r:id="rId40"/>
    <p:sldId id="276" r:id="rId41"/>
    <p:sldId id="302" r:id="rId42"/>
    <p:sldId id="295" r:id="rId43"/>
    <p:sldId id="316" r:id="rId44"/>
    <p:sldId id="296" r:id="rId45"/>
    <p:sldId id="29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</p:sldIdLst>
  <p:sldSz cx="12187238" cy="6854825"/>
  <p:notesSz cx="6858000" cy="9144000"/>
  <p:embeddedFontLst>
    <p:embeddedFont>
      <p:font typeface="맑은 고딕" panose="020B0503020000020004" pitchFamily="50" charset="-127"/>
      <p:regular r:id="rId58"/>
      <p:bold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HY견고딕" panose="02030600000101010101" pitchFamily="18" charset="-127"/>
      <p:regular r:id="rId65"/>
    </p:embeddedFont>
    <p:embeddedFont>
      <p:font typeface="HY헤드라인M" panose="02030600000101010101" pitchFamily="18" charset="-127"/>
      <p:regular r:id="rId66"/>
    </p:embeddedFont>
  </p:embeddedFontLst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6383" autoAdjust="0"/>
  </p:normalViewPr>
  <p:slideViewPr>
    <p:cSldViewPr>
      <p:cViewPr varScale="1">
        <p:scale>
          <a:sx n="117" d="100"/>
          <a:sy n="117" d="100"/>
        </p:scale>
        <p:origin x="468" y="10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4755A-E3A9-4EAD-AC0C-D590D2FB1DD9}" type="doc">
      <dgm:prSet loTypeId="urn:microsoft.com/office/officeart/2005/8/layout/venn1" loCatId="relationship" qsTypeId="urn:microsoft.com/office/officeart/2005/8/quickstyle/simple2" qsCatId="simple" csTypeId="urn:microsoft.com/office/officeart/2005/8/colors/colorful5" csCatId="colorful" phldr="1"/>
      <dgm:spPr/>
    </dgm:pt>
    <dgm:pt modelId="{A7B96E5B-DCC1-4F1F-9970-934AD2A438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410072F-5B6C-4EDD-835F-01EEB5237691}" type="par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0F545E19-D79E-40EE-A27E-291B1E8A6133}" type="sib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5C6234F2-131F-4128-A7C0-7BD76E6F94B3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3E84E8D-D55D-40C8-B239-8C5CFF0ECBAF}" type="par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3574DBE5-0403-4873-BEDA-69E2CD2BBE96}" type="sib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0FFE2A91-9380-4AD0-B6B3-4FC5A7C154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3987962B-4088-4BB4-9087-4817661A5B45}" type="par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322FC375-1490-4697-BBE7-04AA306046FF}" type="sib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A48956AF-E693-49A0-859A-7D5E1C3F9E9A}" type="pres">
      <dgm:prSet presAssocID="{5484755A-E3A9-4EAD-AC0C-D590D2FB1DD9}" presName="compositeShape" presStyleCnt="0">
        <dgm:presLayoutVars>
          <dgm:chMax val="7"/>
          <dgm:dir/>
          <dgm:resizeHandles val="exact"/>
        </dgm:presLayoutVars>
      </dgm:prSet>
      <dgm:spPr/>
    </dgm:pt>
    <dgm:pt modelId="{0F4EDD9B-EF52-4218-A65A-8D017BB2D93A}" type="pres">
      <dgm:prSet presAssocID="{A7B96E5B-DCC1-4F1F-9970-934AD2A4383F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0FF5D53-C097-4D2C-9B0B-C8A43BDF0F7D}" type="pres">
      <dgm:prSet presAssocID="{A7B96E5B-DCC1-4F1F-9970-934AD2A4383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E0D1B6-1C20-4F8E-A597-D7E2AC003FA2}" type="pres">
      <dgm:prSet presAssocID="{5C6234F2-131F-4128-A7C0-7BD76E6F94B3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629F5AC-7E7B-4273-B6E1-8F7ACC2649DF}" type="pres">
      <dgm:prSet presAssocID="{5C6234F2-131F-4128-A7C0-7BD76E6F94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ADEF42-C6CE-4288-81FA-21429B37A2DB}" type="pres">
      <dgm:prSet presAssocID="{0FFE2A91-9380-4AD0-B6B3-4FC5A7C1543F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6A6635A-87B0-4338-BD8D-94390FFB2171}" type="pres">
      <dgm:prSet presAssocID="{0FFE2A91-9380-4AD0-B6B3-4FC5A7C154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BD5CF0-FDEE-4EC2-A8FC-013AAEAE1E44}" type="presOf" srcId="{0FFE2A91-9380-4AD0-B6B3-4FC5A7C1543F}" destId="{33ADEF42-C6CE-4288-81FA-21429B37A2DB}" srcOrd="0" destOrd="0" presId="urn:microsoft.com/office/officeart/2005/8/layout/venn1"/>
    <dgm:cxn modelId="{DC298B5A-B613-4011-90B0-7BA524F6C0B6}" type="presOf" srcId="{5484755A-E3A9-4EAD-AC0C-D590D2FB1DD9}" destId="{A48956AF-E693-49A0-859A-7D5E1C3F9E9A}" srcOrd="0" destOrd="0" presId="urn:microsoft.com/office/officeart/2005/8/layout/venn1"/>
    <dgm:cxn modelId="{592DEE5A-361A-4916-ADAC-B0EDF3980E71}" type="presOf" srcId="{5C6234F2-131F-4128-A7C0-7BD76E6F94B3}" destId="{3629F5AC-7E7B-4273-B6E1-8F7ACC2649DF}" srcOrd="1" destOrd="0" presId="urn:microsoft.com/office/officeart/2005/8/layout/venn1"/>
    <dgm:cxn modelId="{6259B7DA-7476-4E38-8DC8-38A4ECD33DDA}" type="presOf" srcId="{5C6234F2-131F-4128-A7C0-7BD76E6F94B3}" destId="{7BE0D1B6-1C20-4F8E-A597-D7E2AC003FA2}" srcOrd="0" destOrd="0" presId="urn:microsoft.com/office/officeart/2005/8/layout/venn1"/>
    <dgm:cxn modelId="{16625D6C-FD0A-4AA6-8182-D95B3F2B6899}" type="presOf" srcId="{A7B96E5B-DCC1-4F1F-9970-934AD2A4383F}" destId="{0F4EDD9B-EF52-4218-A65A-8D017BB2D93A}" srcOrd="0" destOrd="0" presId="urn:microsoft.com/office/officeart/2005/8/layout/venn1"/>
    <dgm:cxn modelId="{D374F540-6BA1-4B10-A256-DAA4C36A3061}" srcId="{5484755A-E3A9-4EAD-AC0C-D590D2FB1DD9}" destId="{A7B96E5B-DCC1-4F1F-9970-934AD2A4383F}" srcOrd="0" destOrd="0" parTransId="{F410072F-5B6C-4EDD-835F-01EEB5237691}" sibTransId="{0F545E19-D79E-40EE-A27E-291B1E8A6133}"/>
    <dgm:cxn modelId="{382C2A7B-D1C7-4E18-913B-79C47E4BEDD1}" srcId="{5484755A-E3A9-4EAD-AC0C-D590D2FB1DD9}" destId="{0FFE2A91-9380-4AD0-B6B3-4FC5A7C1543F}" srcOrd="2" destOrd="0" parTransId="{3987962B-4088-4BB4-9087-4817661A5B45}" sibTransId="{322FC375-1490-4697-BBE7-04AA306046FF}"/>
    <dgm:cxn modelId="{F9F75878-96CA-48C1-8A34-04F9838DDDDC}" type="presOf" srcId="{0FFE2A91-9380-4AD0-B6B3-4FC5A7C1543F}" destId="{B6A6635A-87B0-4338-BD8D-94390FFB2171}" srcOrd="1" destOrd="0" presId="urn:microsoft.com/office/officeart/2005/8/layout/venn1"/>
    <dgm:cxn modelId="{093848E1-AA48-4A9A-9DF0-DAFC42F4A06A}" type="presOf" srcId="{A7B96E5B-DCC1-4F1F-9970-934AD2A4383F}" destId="{F0FF5D53-C097-4D2C-9B0B-C8A43BDF0F7D}" srcOrd="1" destOrd="0" presId="urn:microsoft.com/office/officeart/2005/8/layout/venn1"/>
    <dgm:cxn modelId="{3EA7BA7A-2666-40AF-8A09-1889857B3C6C}" srcId="{5484755A-E3A9-4EAD-AC0C-D590D2FB1DD9}" destId="{5C6234F2-131F-4128-A7C0-7BD76E6F94B3}" srcOrd="1" destOrd="0" parTransId="{F3E84E8D-D55D-40C8-B239-8C5CFF0ECBAF}" sibTransId="{3574DBE5-0403-4873-BEDA-69E2CD2BBE96}"/>
    <dgm:cxn modelId="{E2C435F4-75A7-4950-97E4-1A1DF3749C99}" type="presParOf" srcId="{A48956AF-E693-49A0-859A-7D5E1C3F9E9A}" destId="{0F4EDD9B-EF52-4218-A65A-8D017BB2D93A}" srcOrd="0" destOrd="0" presId="urn:microsoft.com/office/officeart/2005/8/layout/venn1"/>
    <dgm:cxn modelId="{31DBD13E-F7BB-4D25-853D-6F8BD50C86B1}" type="presParOf" srcId="{A48956AF-E693-49A0-859A-7D5E1C3F9E9A}" destId="{F0FF5D53-C097-4D2C-9B0B-C8A43BDF0F7D}" srcOrd="1" destOrd="0" presId="urn:microsoft.com/office/officeart/2005/8/layout/venn1"/>
    <dgm:cxn modelId="{CBEC0964-C30E-4AA4-A40E-B886C9AD7DD8}" type="presParOf" srcId="{A48956AF-E693-49A0-859A-7D5E1C3F9E9A}" destId="{7BE0D1B6-1C20-4F8E-A597-D7E2AC003FA2}" srcOrd="2" destOrd="0" presId="urn:microsoft.com/office/officeart/2005/8/layout/venn1"/>
    <dgm:cxn modelId="{6CDA1F36-85A7-4B9D-94C9-DC8588173505}" type="presParOf" srcId="{A48956AF-E693-49A0-859A-7D5E1C3F9E9A}" destId="{3629F5AC-7E7B-4273-B6E1-8F7ACC2649DF}" srcOrd="3" destOrd="0" presId="urn:microsoft.com/office/officeart/2005/8/layout/venn1"/>
    <dgm:cxn modelId="{1268CA34-F466-479F-A591-961582E1CCE7}" type="presParOf" srcId="{A48956AF-E693-49A0-859A-7D5E1C3F9E9A}" destId="{33ADEF42-C6CE-4288-81FA-21429B37A2DB}" srcOrd="4" destOrd="0" presId="urn:microsoft.com/office/officeart/2005/8/layout/venn1"/>
    <dgm:cxn modelId="{D42A5F7E-EE2A-46CB-A44C-7D28DF76DA31}" type="presParOf" srcId="{A48956AF-E693-49A0-859A-7D5E1C3F9E9A}" destId="{B6A6635A-87B0-4338-BD8D-94390FFB2171}" srcOrd="5" destOrd="0" presId="urn:microsoft.com/office/officeart/2005/8/layout/ven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EDD9B-EF52-4218-A65A-8D017BB2D93A}">
      <dsp:nvSpPr>
        <dsp:cNvPr id="0" name=""/>
        <dsp:cNvSpPr/>
      </dsp:nvSpPr>
      <dsp:spPr>
        <a:xfrm>
          <a:off x="618710" y="515546"/>
          <a:ext cx="1714669" cy="171466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847332" y="815613"/>
        <a:ext cx="1257424" cy="771601"/>
      </dsp:txXfrm>
    </dsp:sp>
    <dsp:sp modelId="{7BE0D1B6-1C20-4F8E-A597-D7E2AC003FA2}">
      <dsp:nvSpPr>
        <dsp:cNvPr id="0" name=""/>
        <dsp:cNvSpPr/>
      </dsp:nvSpPr>
      <dsp:spPr>
        <a:xfrm>
          <a:off x="123742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3947445"/>
            <a:satOff val="2894"/>
            <a:lumOff val="8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761823" y="2030171"/>
        <a:ext cx="1028801" cy="943068"/>
      </dsp:txXfrm>
    </dsp:sp>
    <dsp:sp modelId="{33ADEF42-C6CE-4288-81FA-21429B37A2DB}">
      <dsp:nvSpPr>
        <dsp:cNvPr id="0" name=""/>
        <dsp:cNvSpPr/>
      </dsp:nvSpPr>
      <dsp:spPr>
        <a:xfrm>
          <a:off x="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7894890"/>
            <a:satOff val="5787"/>
            <a:lumOff val="176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61464" y="2030171"/>
        <a:ext cx="1028801" cy="943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066C09C-25F7-4DB6-9FFD-EB96571E3AA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D6597A4-482F-4FB4-A8F0-EFDE3CD8C87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FEDC03C-9AC3-4CB5-9E51-A378B55FC16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2020-08-07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C97F631-134F-441E-9659-340F368D57B0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3DB02C6-AD63-4227-921C-211903673FC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2020-08-07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390C688-2507-4A20-8462-0CC5926DE72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Relationship Id="rId5" Type="http://schemas.microsoft.com/office/2007/relationships/hdphoto" Target="../media/hdphoto5.wdp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moo-95/KPU_Smart_IoT.git" TargetMode="Externa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3212539" y="1914845"/>
            <a:ext cx="6042526" cy="1172909"/>
            <a:chOff x="3445839" y="1606260"/>
            <a:chExt cx="6042526" cy="1172909"/>
          </a:xfrm>
        </p:grpSpPr>
        <p:sp>
          <p:nvSpPr>
            <p:cNvPr id="4101" name="TextBox 4100"/>
            <p:cNvSpPr txBox="1"/>
            <p:nvPr/>
          </p:nvSpPr>
          <p:spPr>
            <a:xfrm>
              <a:off x="4100109" y="1931105"/>
              <a:ext cx="4733989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다중생체인식을 활용한 금고</a:t>
              </a:r>
              <a:endParaRPr kumimoji="1" lang="ko-KR" altLang="en-US" sz="2800" b="0" i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4103" name="직선 연결선 4102"/>
            <p:cNvCxnSpPr/>
            <p:nvPr/>
          </p:nvCxnSpPr>
          <p:spPr>
            <a:xfrm>
              <a:off x="3445839" y="1606260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4104" name="직선 연결선 4103"/>
            <p:cNvCxnSpPr/>
            <p:nvPr/>
          </p:nvCxnSpPr>
          <p:spPr>
            <a:xfrm>
              <a:off x="3445839" y="2779169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4105" name="TextBox 4104"/>
          <p:cNvSpPr txBox="1"/>
          <p:nvPr/>
        </p:nvSpPr>
        <p:spPr>
          <a:xfrm>
            <a:off x="9426463" y="5300114"/>
            <a:ext cx="2396811" cy="1200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S5-11</a:t>
            </a: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kumimoji="1" lang="en-US" altLang="ko-KR" sz="1800" b="0" i="0" baseline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2015156001 김경석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2015152009 김현정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2015150031 </a:t>
            </a:r>
            <a:r>
              <a:rPr kumimoji="1" lang="ko-KR" altLang="en-US" sz="1800" b="0" i="0" baseline="0" dirty="0" err="1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임현성</a:t>
            </a:r>
            <a:endParaRPr kumimoji="1" lang="ko-KR" altLang="en-US" sz="1800" b="0" i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55393"/>
          </a:xfrm>
        </p:grpSpPr>
        <p:grpSp>
          <p:nvGrpSpPr>
            <p:cNvPr id="1638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6390" name="TextBox 16389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03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6391" name="직선 연결선 1639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6392" name="TextBox 16391"/>
            <p:cNvSpPr txBox="1"/>
            <p:nvPr/>
          </p:nvSpPr>
          <p:spPr>
            <a:xfrm>
              <a:off x="2982386" y="3747420"/>
              <a:ext cx="5966279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수행 시나리오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392393" y="1456583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842219" y="3082355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566232" y="3082355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3715660" y="523780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71158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35" name="TextBox 17434"/>
          <p:cNvSpPr txBox="1"/>
          <p:nvPr/>
        </p:nvSpPr>
        <p:spPr>
          <a:xfrm rot="19620000">
            <a:off x="1109405" y="284578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두가지 생체 인식 진행</a:t>
            </a:r>
          </a:p>
        </p:txBody>
      </p:sp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817163" y="3969630"/>
            <a:ext cx="2626828" cy="1668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823526" y="4179113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45" name="TextBox 17444"/>
          <p:cNvSpPr txBox="1"/>
          <p:nvPr/>
        </p:nvSpPr>
        <p:spPr>
          <a:xfrm rot="1800000">
            <a:off x="5059922" y="2288998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전송</a:t>
            </a:r>
          </a:p>
        </p:txBody>
      </p:sp>
      <p:sp>
        <p:nvSpPr>
          <p:cNvPr id="17447" name="TextBox 17446"/>
          <p:cNvSpPr txBox="1"/>
          <p:nvPr/>
        </p:nvSpPr>
        <p:spPr>
          <a:xfrm rot="19740000">
            <a:off x="4831375" y="4493623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개방 데이터 전송</a:t>
            </a: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1003778" y="2320876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알림</a:t>
            </a:r>
          </a:p>
        </p:txBody>
      </p:sp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4682253" y="1918950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0" name="TextBox 17449"/>
          <p:cNvSpPr txBox="1"/>
          <p:nvPr/>
        </p:nvSpPr>
        <p:spPr>
          <a:xfrm rot="19680000">
            <a:off x="4920781" y="496106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확인 데이터 전송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8543932" y="3487088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566148" y="3652196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623304" y="3774381"/>
            <a:ext cx="2008883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3. 일치 여부 확인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635445" y="3164407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4. 일치 결과값 전송</a:t>
            </a:r>
          </a:p>
        </p:txBody>
      </p:sp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4642566" y="2142723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6" name="TextBox 17455"/>
          <p:cNvSpPr txBox="1"/>
          <p:nvPr/>
        </p:nvSpPr>
        <p:spPr>
          <a:xfrm rot="1680000">
            <a:off x="4701239" y="2890544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인식 결과값 전송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7192" y="792742"/>
              <a:ext cx="186140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 잠금 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4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473711">
            <a:off x="4393158" y="4152758"/>
            <a:ext cx="2745991" cy="1743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928644" y="1830750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420201">
            <a:off x="4532629" y="4399994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968331" y="1606977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525134" y="133769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969467" y="3282564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693480" y="3282564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2988748" y="531877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67316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 rot="19620000">
            <a:off x="837703" y="2845787"/>
            <a:ext cx="3326552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kumimoji="0" lang="en-US" altLang="ko-KR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금고 상태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요청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5" name="TextBox 17444"/>
          <p:cNvSpPr txBox="1"/>
          <p:nvPr/>
        </p:nvSpPr>
        <p:spPr>
          <a:xfrm rot="1800000">
            <a:off x="4687176" y="1977025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실시간 금고 상태 데이터 전송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732073" y="2320876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확인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671180" y="3687297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8693396" y="3852405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496031" y="396666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저장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454669" y="334907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전송</a:t>
            </a:r>
          </a:p>
        </p:txBody>
      </p:sp>
      <p:sp>
        <p:nvSpPr>
          <p:cNvPr id="17456" name="TextBox 17455"/>
          <p:cNvSpPr txBox="1"/>
          <p:nvPr/>
        </p:nvSpPr>
        <p:spPr>
          <a:xfrm rot="1726004">
            <a:off x="4452068" y="2637488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8980" y="800975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상태 확인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 rot="20126693">
            <a:off x="4181074" y="5272569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noProof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전송</a:t>
            </a:r>
          </a:p>
        </p:txBody>
      </p:sp>
      <p:sp>
        <p:nvSpPr>
          <p:cNvPr id="36" name="TextBox 35"/>
          <p:cNvSpPr txBox="1"/>
          <p:nvPr/>
        </p:nvSpPr>
        <p:spPr>
          <a:xfrm rot="20134786">
            <a:off x="3895250" y="4570394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</p:spTree>
    <p:extLst>
      <p:ext uri="{BB962C8B-B14F-4D97-AF65-F5344CB8AC3E}">
        <p14:creationId xmlns:p14="http://schemas.microsoft.com/office/powerpoint/2010/main" val="12077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390661" y="1750564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8420040" y="461361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>
            <a:off x="1404195" y="1809244"/>
            <a:ext cx="2079415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342900" marR="0" lvl="0" indent="-34290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7405" y="198375"/>
            <a:ext cx="3779042" cy="1057128"/>
            <a:chOff x="187405" y="198375"/>
            <a:chExt cx="3779042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187405" y="808042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sz="2000" b="1" dirty="0" err="1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en-US" altLang="ko-KR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79" y="1778780"/>
            <a:ext cx="936000" cy="93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20" y="1749962"/>
            <a:ext cx="936000" cy="936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373752" y="2246780"/>
            <a:ext cx="2175510" cy="15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894637" y="2652298"/>
            <a:ext cx="3597431" cy="229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47" y="4928082"/>
            <a:ext cx="763883" cy="763883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>
            <a:off x="5877538" y="2178576"/>
            <a:ext cx="2520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7293" y="1749962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결과 데이터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sz="24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= face + fingerprint</a:t>
                </a:r>
                <a:endPara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blipFill>
                <a:blip r:embed="rId7"/>
                <a:stretch>
                  <a:fillRect l="-1264"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 rot="19677931">
            <a:off x="4890575" y="3403632"/>
            <a:ext cx="32757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인증 데이터 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5075229" y="5349293"/>
            <a:ext cx="325249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830988" y="4902554"/>
            <a:ext cx="146546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42723"/>
          </a:xfrm>
        </p:grpSpPr>
        <p:grpSp>
          <p:nvGrpSpPr>
            <p:cNvPr id="1843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8438" name="TextBox 18437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04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8439" name="직선 연결선 184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8440" name="TextBox 18439"/>
            <p:cNvSpPr txBox="1"/>
            <p:nvPr/>
          </p:nvSpPr>
          <p:spPr>
            <a:xfrm>
              <a:off x="2982386" y="3747420"/>
              <a:ext cx="5966279" cy="772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구성도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7" name="Group 3"/>
          <p:cNvGrpSpPr/>
          <p:nvPr/>
        </p:nvGrpSpPr>
        <p:grpSpPr>
          <a:xfrm>
            <a:off x="4098712" y="4936222"/>
            <a:ext cx="1508747" cy="1869898"/>
            <a:chOff x="4287400" y="1487201"/>
            <a:chExt cx="1508747" cy="1869898"/>
          </a:xfrm>
        </p:grpSpPr>
        <p:pic>
          <p:nvPicPr>
            <p:cNvPr id="19468" name="그림 19467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358455" y="1487201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69" name="TextBox 19468"/>
            <p:cNvSpPr txBox="1"/>
            <p:nvPr/>
          </p:nvSpPr>
          <p:spPr>
            <a:xfrm>
              <a:off x="4287400" y="2956989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0" name="Group 4"/>
          <p:cNvGrpSpPr/>
          <p:nvPr/>
        </p:nvGrpSpPr>
        <p:grpSpPr>
          <a:xfrm>
            <a:off x="6095757" y="815372"/>
            <a:ext cx="1691377" cy="1660873"/>
            <a:chOff x="6207639" y="5199166"/>
            <a:chExt cx="1691378" cy="1660873"/>
          </a:xfrm>
        </p:grpSpPr>
        <p:pic>
          <p:nvPicPr>
            <p:cNvPr id="19471" name="그림 194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7639" y="5199166"/>
              <a:ext cx="1691378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2" name="TextBox 19471"/>
            <p:cNvSpPr txBox="1"/>
            <p:nvPr/>
          </p:nvSpPr>
          <p:spPr>
            <a:xfrm>
              <a:off x="6561241" y="6459929"/>
              <a:ext cx="99097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6" name="Group 5"/>
          <p:cNvGrpSpPr/>
          <p:nvPr/>
        </p:nvGrpSpPr>
        <p:grpSpPr>
          <a:xfrm>
            <a:off x="8207845" y="4941381"/>
            <a:ext cx="1206272" cy="1752402"/>
            <a:chOff x="8167778" y="1418993"/>
            <a:chExt cx="1206272" cy="1752401"/>
          </a:xfrm>
        </p:grpSpPr>
        <p:pic>
          <p:nvPicPr>
            <p:cNvPr id="19477" name="그림 194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167778" y="1418993"/>
              <a:ext cx="1206272" cy="1372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8" name="TextBox 19477"/>
            <p:cNvSpPr txBox="1"/>
            <p:nvPr/>
          </p:nvSpPr>
          <p:spPr>
            <a:xfrm>
              <a:off x="8405269" y="2771284"/>
              <a:ext cx="73129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9479" name="그림 1947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3991872">
            <a:off x="5107818" y="2402737"/>
            <a:ext cx="1109484" cy="1671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81" name="그림 1948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17885956">
            <a:off x="7698110" y="2476742"/>
            <a:ext cx="938069" cy="1617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9482" name="표 19481"/>
          <p:cNvGraphicFramePr/>
          <p:nvPr>
            <p:extLst>
              <p:ext uri="{D42A27DB-BD31-4B8C-83A1-F6EECF244321}">
                <p14:modId xmlns:p14="http://schemas.microsoft.com/office/powerpoint/2010/main" val="3258459763"/>
              </p:ext>
            </p:extLst>
          </p:nvPr>
        </p:nvGraphicFramePr>
        <p:xfrm>
          <a:off x="7787134" y="898482"/>
          <a:ext cx="3275986" cy="1099995"/>
        </p:xfrm>
        <a:graphic>
          <a:graphicData uri="http://schemas.openxmlformats.org/drawingml/2006/table">
            <a:tbl>
              <a:tblPr firstRow="1" bandRow="1"/>
              <a:tblGrid>
                <a:gridCol w="327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상태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어플리케이션 데이터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3" name="표 19502"/>
          <p:cNvGraphicFramePr/>
          <p:nvPr>
            <p:extLst>
              <p:ext uri="{D42A27DB-BD31-4B8C-83A1-F6EECF244321}">
                <p14:modId xmlns:p14="http://schemas.microsoft.com/office/powerpoint/2010/main" val="857581838"/>
              </p:ext>
            </p:extLst>
          </p:nvPr>
        </p:nvGraphicFramePr>
        <p:xfrm>
          <a:off x="9634886" y="5052018"/>
          <a:ext cx="2266526" cy="1099995"/>
        </p:xfrm>
        <a:graphic>
          <a:graphicData uri="http://schemas.openxmlformats.org/drawingml/2006/table">
            <a:tbl>
              <a:tblPr firstRow="1" bandRow="1"/>
              <a:tblGrid>
                <a:gridCol w="226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기울임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진동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531" name="표 19530"/>
          <p:cNvGraphicFramePr/>
          <p:nvPr>
            <p:extLst>
              <p:ext uri="{D42A27DB-BD31-4B8C-83A1-F6EECF244321}">
                <p14:modId xmlns:p14="http://schemas.microsoft.com/office/powerpoint/2010/main" val="3524037766"/>
              </p:ext>
            </p:extLst>
          </p:nvPr>
        </p:nvGraphicFramePr>
        <p:xfrm>
          <a:off x="486267" y="4956106"/>
          <a:ext cx="3665248" cy="1465755"/>
        </p:xfrm>
        <a:graphic>
          <a:graphicData uri="http://schemas.openxmlformats.org/drawingml/2006/table">
            <a:tbl>
              <a:tblPr firstRow="1" bandRow="1"/>
              <a:tblGrid>
                <a:gridCol w="366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모달을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이용한 해제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내/외부 및 상태 조회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관리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556" name="그림 1955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281565" y="423110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7" name="그림 19556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07845" y="4264040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8" name="그림 1955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339900" y="-11841"/>
            <a:ext cx="1203090" cy="676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grpSp>
          <p:nvGrpSpPr>
            <p:cNvPr id="19460" name="Group 1"/>
            <p:cNvGrpSpPr/>
            <p:nvPr/>
          </p:nvGrpSpPr>
          <p:grpSpPr>
            <a:xfrm>
              <a:off x="277279" y="198375"/>
              <a:ext cx="3381224" cy="1057128"/>
              <a:chOff x="277279" y="198375"/>
              <a:chExt cx="3381224" cy="1057128"/>
            </a:xfrm>
          </p:grpSpPr>
          <p:sp>
            <p:nvSpPr>
              <p:cNvPr id="19461" name="TextBox 19460"/>
              <p:cNvSpPr txBox="1"/>
              <p:nvPr/>
            </p:nvSpPr>
            <p:spPr>
              <a:xfrm>
                <a:off x="277279" y="265077"/>
                <a:ext cx="2643672" cy="47705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500" b="1" i="0" baseline="0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04 시스템 구성도</a:t>
                </a:r>
                <a:endParaRPr kumimoji="0" lang="ko-KR" altLang="en-US" sz="25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cxnSp>
            <p:nvCxnSpPr>
              <p:cNvPr id="19462" name="직선 연결선 19461"/>
              <p:cNvCxnSpPr/>
              <p:nvPr/>
            </p:nvCxnSpPr>
            <p:spPr>
              <a:xfrm>
                <a:off x="285674" y="198375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  <p:cxnSp>
            <p:nvCxnSpPr>
              <p:cNvPr id="19463" name="직선 연결선 19462"/>
              <p:cNvCxnSpPr/>
              <p:nvPr/>
            </p:nvCxnSpPr>
            <p:spPr>
              <a:xfrm>
                <a:off x="285674" y="1255503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3" name="TextBox 22"/>
            <p:cNvSpPr txBox="1"/>
            <p:nvPr/>
          </p:nvSpPr>
          <p:spPr>
            <a:xfrm>
              <a:off x="279366" y="792742"/>
              <a:ext cx="149592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S/W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구성도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78116" y="793297"/>
            <a:ext cx="261642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Server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Group 5"/>
          <p:cNvGrpSpPr/>
          <p:nvPr/>
        </p:nvGrpSpPr>
        <p:grpSpPr>
          <a:xfrm>
            <a:off x="6340208" y="806898"/>
            <a:ext cx="1495239" cy="1873310"/>
            <a:chOff x="7488447" y="884664"/>
            <a:chExt cx="1738449" cy="218068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7488447" y="884664"/>
              <a:ext cx="1738449" cy="16432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7874091" y="2599585"/>
              <a:ext cx="850239" cy="4657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280118" y="2042581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2127631">
            <a:off x="4445326" y="447378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8306365" y="447378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5400" y="2977207"/>
            <a:ext cx="1595481" cy="1745928"/>
            <a:chOff x="6095757" y="815372"/>
            <a:chExt cx="1691377" cy="1745928"/>
          </a:xfrm>
        </p:grpSpPr>
        <p:sp>
          <p:nvSpPr>
            <p:cNvPr id="37" name="TextBox 36"/>
            <p:cNvSpPr txBox="1"/>
            <p:nvPr/>
          </p:nvSpPr>
          <p:spPr>
            <a:xfrm>
              <a:off x="6416176" y="2161190"/>
              <a:ext cx="105053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095757" y="815372"/>
              <a:ext cx="1691377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9" name="왼쪽/오른쪽 화살표 38"/>
          <p:cNvSpPr/>
          <p:nvPr/>
        </p:nvSpPr>
        <p:spPr>
          <a:xfrm rot="2127631">
            <a:off x="8068526" y="192760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왼쪽/오른쪽 화살표 39"/>
          <p:cNvSpPr/>
          <p:nvPr/>
        </p:nvSpPr>
        <p:spPr>
          <a:xfrm rot="19336236">
            <a:off x="4439499" y="194085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7585"/>
              </p:ext>
            </p:extLst>
          </p:nvPr>
        </p:nvGraphicFramePr>
        <p:xfrm>
          <a:off x="1703239" y="1959767"/>
          <a:ext cx="274501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잠금 장치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8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44972"/>
              </p:ext>
            </p:extLst>
          </p:nvPr>
        </p:nvGraphicFramePr>
        <p:xfrm>
          <a:off x="1689333" y="4144196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데이터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 확인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486282" y="53975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1595" y="231674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6757681" y="4903046"/>
            <a:ext cx="949176" cy="1494301"/>
            <a:chOff x="6757681" y="4903046"/>
            <a:chExt cx="949176" cy="1494301"/>
          </a:xfrm>
        </p:grpSpPr>
        <p:sp>
          <p:nvSpPr>
            <p:cNvPr id="29" name="TextBox 28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25606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85674" y="791186"/>
            <a:ext cx="225254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App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1424" y="2364246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19651959">
            <a:off x="8699205" y="4979379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4688471" y="1337247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왼쪽/오른쪽 화살표 38"/>
          <p:cNvSpPr/>
          <p:nvPr/>
        </p:nvSpPr>
        <p:spPr>
          <a:xfrm rot="2127631">
            <a:off x="8590579" y="1323996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49757"/>
              </p:ext>
            </p:extLst>
          </p:nvPr>
        </p:nvGraphicFramePr>
        <p:xfrm>
          <a:off x="1731930" y="2367563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207"/>
              </p:ext>
            </p:extLst>
          </p:nvPr>
        </p:nvGraphicFramePr>
        <p:xfrm>
          <a:off x="1731929" y="4330984"/>
          <a:ext cx="274501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9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인식 등록 및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4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모달을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이용한 해제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75046"/>
                  </a:ext>
                </a:extLst>
              </a:tr>
            </a:tbl>
          </a:graphicData>
        </a:graphic>
      </p:graphicFrame>
      <p:sp>
        <p:nvSpPr>
          <p:cNvPr id="45" name="왼쪽/오른쪽 화살표 44"/>
          <p:cNvSpPr/>
          <p:nvPr/>
        </p:nvSpPr>
        <p:spPr>
          <a:xfrm rot="2127631">
            <a:off x="4657240" y="5180692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05929" y="2244236"/>
            <a:ext cx="1495239" cy="2549483"/>
            <a:chOff x="10305929" y="2244236"/>
            <a:chExt cx="1495239" cy="2549483"/>
          </a:xfrm>
        </p:grpSpPr>
        <p:grpSp>
          <p:nvGrpSpPr>
            <p:cNvPr id="24" name="Group 5"/>
            <p:cNvGrpSpPr/>
            <p:nvPr/>
          </p:nvGrpSpPr>
          <p:grpSpPr>
            <a:xfrm>
              <a:off x="10305929" y="2920409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0452003" y="2244236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6678357" y="71861"/>
            <a:ext cx="1595481" cy="2416480"/>
            <a:chOff x="6678357" y="71861"/>
            <a:chExt cx="1595481" cy="2416480"/>
          </a:xfrm>
        </p:grpSpPr>
        <p:grpSp>
          <p:nvGrpSpPr>
            <p:cNvPr id="36" name="그룹 35"/>
            <p:cNvGrpSpPr/>
            <p:nvPr/>
          </p:nvGrpSpPr>
          <p:grpSpPr>
            <a:xfrm>
              <a:off x="6678357" y="742413"/>
              <a:ext cx="1595481" cy="1745928"/>
              <a:chOff x="6095757" y="815372"/>
              <a:chExt cx="1691377" cy="1745928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  <a:endParaRPr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874552" y="71861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0" name="그룹 49"/>
          <p:cNvGrpSpPr/>
          <p:nvPr/>
        </p:nvGrpSpPr>
        <p:grpSpPr>
          <a:xfrm>
            <a:off x="7049700" y="5072664"/>
            <a:ext cx="949176" cy="1494301"/>
            <a:chOff x="6757681" y="4903046"/>
            <a:chExt cx="949176" cy="1494301"/>
          </a:xfrm>
        </p:grpSpPr>
        <p:sp>
          <p:nvSpPr>
            <p:cNvPr id="51" name="TextBox 50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7574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91813" y="792742"/>
            <a:ext cx="150554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H/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61545"/>
              </p:ext>
            </p:extLst>
          </p:nvPr>
        </p:nvGraphicFramePr>
        <p:xfrm>
          <a:off x="174729" y="4795106"/>
          <a:ext cx="1728648" cy="1844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적외선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진동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자이로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센서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879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55770"/>
              </p:ext>
            </p:extLst>
          </p:nvPr>
        </p:nvGraphicFramePr>
        <p:xfrm>
          <a:off x="2169679" y="4795106"/>
          <a:ext cx="1656621" cy="11073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6621">
                  <a:extLst>
                    <a:ext uri="{9D8B030D-6E8A-4147-A177-3AD203B41FA5}">
                      <a16:colId xmlns:a16="http://schemas.microsoft.com/office/drawing/2014/main" val="3049825085"/>
                    </a:ext>
                  </a:extLst>
                </a:gridCol>
              </a:tblGrid>
              <a:tr h="1260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65845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서보 모터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057952"/>
                  </a:ext>
                </a:extLst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93146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72766"/>
              </p:ext>
            </p:extLst>
          </p:nvPr>
        </p:nvGraphicFramePr>
        <p:xfrm>
          <a:off x="202186" y="2085992"/>
          <a:ext cx="1728648" cy="18786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531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LCD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상태 표시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 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91174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10014601" y="1620361"/>
            <a:ext cx="1508747" cy="2593684"/>
            <a:chOff x="8787389" y="1118949"/>
            <a:chExt cx="1508747" cy="259368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8" name="TextBox 47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" name="왼쪽/오른쪽 화살표 16"/>
          <p:cNvSpPr/>
          <p:nvPr/>
        </p:nvSpPr>
        <p:spPr>
          <a:xfrm rot="2127631">
            <a:off x="4179809" y="405156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왼쪽/오른쪽 화살표 53"/>
          <p:cNvSpPr/>
          <p:nvPr/>
        </p:nvSpPr>
        <p:spPr>
          <a:xfrm rot="19336236">
            <a:off x="8040848" y="405156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왼쪽/오른쪽 화살표 62"/>
          <p:cNvSpPr/>
          <p:nvPr/>
        </p:nvSpPr>
        <p:spPr>
          <a:xfrm rot="2127631">
            <a:off x="7803009" y="150538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왼쪽/오른쪽 화살표 63"/>
          <p:cNvSpPr/>
          <p:nvPr/>
        </p:nvSpPr>
        <p:spPr>
          <a:xfrm rot="19336236">
            <a:off x="4173982" y="151863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00654" y="1468043"/>
            <a:ext cx="1495239" cy="2603883"/>
            <a:chOff x="2300654" y="1468043"/>
            <a:chExt cx="1495239" cy="2603883"/>
          </a:xfrm>
        </p:grpSpPr>
        <p:grpSp>
          <p:nvGrpSpPr>
            <p:cNvPr id="24" name="Group 5"/>
            <p:cNvGrpSpPr/>
            <p:nvPr/>
          </p:nvGrpSpPr>
          <p:grpSpPr>
            <a:xfrm>
              <a:off x="2300654" y="2198616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437464" y="1468043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6024908" y="129689"/>
            <a:ext cx="1595481" cy="2442774"/>
            <a:chOff x="6024908" y="129689"/>
            <a:chExt cx="1595481" cy="2442774"/>
          </a:xfrm>
        </p:grpSpPr>
        <p:grpSp>
          <p:nvGrpSpPr>
            <p:cNvPr id="28" name="그룹 27"/>
            <p:cNvGrpSpPr/>
            <p:nvPr/>
          </p:nvGrpSpPr>
          <p:grpSpPr>
            <a:xfrm>
              <a:off x="6024908" y="826535"/>
              <a:ext cx="1595481" cy="1745928"/>
              <a:chOff x="6095757" y="815372"/>
              <a:chExt cx="1691377" cy="174592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103" y="129689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9" name="그룹 68"/>
          <p:cNvGrpSpPr/>
          <p:nvPr/>
        </p:nvGrpSpPr>
        <p:grpSpPr>
          <a:xfrm>
            <a:off x="6492165" y="4779301"/>
            <a:ext cx="949176" cy="1494301"/>
            <a:chOff x="6757681" y="4903046"/>
            <a:chExt cx="949176" cy="1494301"/>
          </a:xfrm>
        </p:grpSpPr>
        <p:sp>
          <p:nvSpPr>
            <p:cNvPr id="70" name="TextBox 69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10987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2973570" y="2377658"/>
            <a:ext cx="5983909" cy="2050665"/>
            <a:chOff x="2973570" y="2377658"/>
            <a:chExt cx="5983909" cy="2050665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5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2973570" y="3643493"/>
              <a:ext cx="5983909" cy="7848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8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0"/>
            <a:ext cx="3237918" cy="685517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125" name="Group 1"/>
          <p:cNvGrpSpPr/>
          <p:nvPr/>
        </p:nvGrpSpPr>
        <p:grpSpPr>
          <a:xfrm>
            <a:off x="479360" y="2915684"/>
            <a:ext cx="2279196" cy="785687"/>
            <a:chOff x="479360" y="2915684"/>
            <a:chExt cx="2279196" cy="785687"/>
          </a:xfrm>
        </p:grpSpPr>
        <p:sp>
          <p:nvSpPr>
            <p:cNvPr id="5126" name="TextBox 5125"/>
            <p:cNvSpPr txBox="1"/>
            <p:nvPr/>
          </p:nvSpPr>
          <p:spPr>
            <a:xfrm>
              <a:off x="949176" y="2915684"/>
              <a:ext cx="1339564" cy="7856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목차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127" name="직선 연결선 5126"/>
            <p:cNvCxnSpPr/>
            <p:nvPr/>
          </p:nvCxnSpPr>
          <p:spPr>
            <a:xfrm>
              <a:off x="479360" y="3699808"/>
              <a:ext cx="2279196" cy="0"/>
            </a:xfrm>
            <a:prstGeom prst="line">
              <a:avLst/>
            </a:prstGeom>
            <a:ln w="19089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5128" name="Group 2"/>
          <p:cNvGrpSpPr/>
          <p:nvPr/>
        </p:nvGrpSpPr>
        <p:grpSpPr>
          <a:xfrm>
            <a:off x="3932544" y="1307396"/>
            <a:ext cx="2431635" cy="707877"/>
            <a:chOff x="4094996" y="1639583"/>
            <a:chExt cx="2431635" cy="707877"/>
          </a:xfrm>
        </p:grpSpPr>
        <p:sp>
          <p:nvSpPr>
            <p:cNvPr id="5129" name="TextBox 5128"/>
            <p:cNvSpPr txBox="1"/>
            <p:nvPr/>
          </p:nvSpPr>
          <p:spPr>
            <a:xfrm>
              <a:off x="4094996" y="1639583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0" name="TextBox 5129"/>
            <p:cNvSpPr txBox="1"/>
            <p:nvPr/>
          </p:nvSpPr>
          <p:spPr>
            <a:xfrm>
              <a:off x="4880684" y="1766568"/>
              <a:ext cx="164594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개요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1" name="Group 3"/>
          <p:cNvGrpSpPr/>
          <p:nvPr/>
        </p:nvGrpSpPr>
        <p:grpSpPr>
          <a:xfrm>
            <a:off x="3932544" y="2238715"/>
            <a:ext cx="2817278" cy="707886"/>
            <a:chOff x="4094996" y="2622083"/>
            <a:chExt cx="2817278" cy="707886"/>
          </a:xfrm>
        </p:grpSpPr>
        <p:sp>
          <p:nvSpPr>
            <p:cNvPr id="5132" name="TextBox 5131"/>
            <p:cNvSpPr txBox="1"/>
            <p:nvPr/>
          </p:nvSpPr>
          <p:spPr>
            <a:xfrm>
              <a:off x="4094996" y="2622083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3" name="TextBox 5132"/>
            <p:cNvSpPr txBox="1"/>
            <p:nvPr/>
          </p:nvSpPr>
          <p:spPr>
            <a:xfrm>
              <a:off x="4880684" y="2747450"/>
              <a:ext cx="2031590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관련 연구 및 사례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4" name="Group 4"/>
          <p:cNvGrpSpPr/>
          <p:nvPr/>
        </p:nvGrpSpPr>
        <p:grpSpPr>
          <a:xfrm>
            <a:off x="3932544" y="3162286"/>
            <a:ext cx="3201733" cy="707877"/>
            <a:chOff x="4083889" y="3491888"/>
            <a:chExt cx="3201733" cy="707877"/>
          </a:xfrm>
        </p:grpSpPr>
        <p:sp>
          <p:nvSpPr>
            <p:cNvPr id="5135" name="TextBox 5134"/>
            <p:cNvSpPr txBox="1"/>
            <p:nvPr/>
          </p:nvSpPr>
          <p:spPr>
            <a:xfrm>
              <a:off x="4083889" y="3491888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6" name="TextBox 5135"/>
            <p:cNvSpPr txBox="1"/>
            <p:nvPr/>
          </p:nvSpPr>
          <p:spPr>
            <a:xfrm>
              <a:off x="4869576" y="3618817"/>
              <a:ext cx="2416046" cy="443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수행 시나리오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0" name="Group 5"/>
          <p:cNvGrpSpPr/>
          <p:nvPr/>
        </p:nvGrpSpPr>
        <p:grpSpPr>
          <a:xfrm>
            <a:off x="3932544" y="4093614"/>
            <a:ext cx="2452231" cy="707886"/>
            <a:chOff x="4094996" y="4474332"/>
            <a:chExt cx="2452231" cy="707886"/>
          </a:xfrm>
        </p:grpSpPr>
        <p:sp>
          <p:nvSpPr>
            <p:cNvPr id="5141" name="TextBox 5140"/>
            <p:cNvSpPr txBox="1"/>
            <p:nvPr/>
          </p:nvSpPr>
          <p:spPr>
            <a:xfrm>
              <a:off x="4094996" y="4474332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2" name="TextBox 5141"/>
            <p:cNvSpPr txBox="1"/>
            <p:nvPr/>
          </p:nvSpPr>
          <p:spPr>
            <a:xfrm>
              <a:off x="4880684" y="4599754"/>
              <a:ext cx="1666543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구상도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3" name="Group 6"/>
          <p:cNvGrpSpPr/>
          <p:nvPr/>
        </p:nvGrpSpPr>
        <p:grpSpPr>
          <a:xfrm>
            <a:off x="8295921" y="1307396"/>
            <a:ext cx="2817013" cy="707886"/>
            <a:chOff x="8285218" y="1642765"/>
            <a:chExt cx="2817013" cy="707886"/>
          </a:xfrm>
        </p:grpSpPr>
        <p:sp>
          <p:nvSpPr>
            <p:cNvPr id="5144" name="TextBox 5143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5" name="TextBox 5144"/>
            <p:cNvSpPr txBox="1"/>
            <p:nvPr/>
          </p:nvSpPr>
          <p:spPr>
            <a:xfrm>
              <a:off x="9070906" y="1776113"/>
              <a:ext cx="2031325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 및 방법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6" name="Group 7"/>
          <p:cNvGrpSpPr/>
          <p:nvPr/>
        </p:nvGrpSpPr>
        <p:grpSpPr>
          <a:xfrm>
            <a:off x="8299884" y="2242917"/>
            <a:ext cx="2509237" cy="707933"/>
            <a:chOff x="8285218" y="2620465"/>
            <a:chExt cx="2509237" cy="707933"/>
          </a:xfrm>
        </p:grpSpPr>
        <p:sp>
          <p:nvSpPr>
            <p:cNvPr id="5147" name="TextBox 5146"/>
            <p:cNvSpPr txBox="1"/>
            <p:nvPr/>
          </p:nvSpPr>
          <p:spPr>
            <a:xfrm>
              <a:off x="8285218" y="2620465"/>
              <a:ext cx="504757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8" name="TextBox 5147"/>
            <p:cNvSpPr txBox="1"/>
            <p:nvPr/>
          </p:nvSpPr>
          <p:spPr>
            <a:xfrm>
              <a:off x="9070906" y="2747450"/>
              <a:ext cx="1723549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</p:grpSp>
      <p:grpSp>
        <p:nvGrpSpPr>
          <p:cNvPr id="5149" name="Group 8"/>
          <p:cNvGrpSpPr/>
          <p:nvPr/>
        </p:nvGrpSpPr>
        <p:grpSpPr>
          <a:xfrm>
            <a:off x="8299884" y="4113808"/>
            <a:ext cx="2969715" cy="707886"/>
            <a:chOff x="8285218" y="3491888"/>
            <a:chExt cx="2969716" cy="707886"/>
          </a:xfrm>
        </p:grpSpPr>
        <p:sp>
          <p:nvSpPr>
            <p:cNvPr id="5150" name="TextBox 5149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1" name="TextBox 5150"/>
            <p:cNvSpPr txBox="1"/>
            <p:nvPr/>
          </p:nvSpPr>
          <p:spPr>
            <a:xfrm>
              <a:off x="9070906" y="3618817"/>
              <a:ext cx="2184028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수행 일정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52" name="Group 9"/>
          <p:cNvGrpSpPr/>
          <p:nvPr/>
        </p:nvGrpSpPr>
        <p:grpSpPr>
          <a:xfrm>
            <a:off x="8297219" y="5045326"/>
            <a:ext cx="2815715" cy="707886"/>
            <a:chOff x="8285218" y="4474332"/>
            <a:chExt cx="2815715" cy="707886"/>
          </a:xfrm>
        </p:grpSpPr>
        <p:sp>
          <p:nvSpPr>
            <p:cNvPr id="5156" name="TextBox 5155"/>
            <p:cNvSpPr txBox="1"/>
            <p:nvPr/>
          </p:nvSpPr>
          <p:spPr>
            <a:xfrm>
              <a:off x="8285218" y="4474332"/>
              <a:ext cx="784189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7" name="TextBox 5156"/>
            <p:cNvSpPr txBox="1"/>
            <p:nvPr/>
          </p:nvSpPr>
          <p:spPr>
            <a:xfrm>
              <a:off x="9070906" y="4602936"/>
              <a:ext cx="203002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참고 자료 및 문헌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Group 6"/>
          <p:cNvGrpSpPr/>
          <p:nvPr/>
        </p:nvGrpSpPr>
        <p:grpSpPr>
          <a:xfrm>
            <a:off x="3932809" y="5012006"/>
            <a:ext cx="3278678" cy="707886"/>
            <a:chOff x="8285218" y="1642765"/>
            <a:chExt cx="3278678" cy="707886"/>
          </a:xfrm>
        </p:grpSpPr>
        <p:sp>
          <p:nvSpPr>
            <p:cNvPr id="31" name="TextBox 30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070906" y="1776113"/>
              <a:ext cx="249299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모듈 상세 설계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8295921" y="3178386"/>
            <a:ext cx="1970628" cy="707886"/>
            <a:chOff x="8285218" y="3491888"/>
            <a:chExt cx="1970628" cy="707886"/>
          </a:xfrm>
        </p:grpSpPr>
        <p:sp>
          <p:nvSpPr>
            <p:cNvPr id="34" name="TextBox 33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70906" y="3618817"/>
              <a:ext cx="118494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분담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9878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273682" y="213983"/>
            <a:ext cx="1080405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16" idx="0"/>
          </p:cNvCxnSpPr>
          <p:nvPr/>
        </p:nvCxnSpPr>
        <p:spPr>
          <a:xfrm>
            <a:off x="6813885" y="562810"/>
            <a:ext cx="391" cy="288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784676" y="851206"/>
            <a:ext cx="4059200" cy="12244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onRequestPermissionsResult</a:t>
            </a: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950" dirty="0" err="1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requestCode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permissions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grantResults</a:t>
            </a: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5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5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확인</a:t>
            </a:r>
            <a:endParaRPr lang="ko-KR" altLang="ko-KR" sz="95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stCxn id="16" idx="2"/>
            <a:endCxn id="35" idx="0"/>
          </p:cNvCxnSpPr>
          <p:nvPr/>
        </p:nvCxnSpPr>
        <p:spPr>
          <a:xfrm flipH="1">
            <a:off x="6813889" y="2075665"/>
            <a:ext cx="387" cy="449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6813884" y="2162819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10647" y="2525252"/>
            <a:ext cx="2406483" cy="3893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onCameraPermissionGranted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허용 유지 상태 확인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35" idx="2"/>
            <a:endCxn id="46" idx="0"/>
          </p:cNvCxnSpPr>
          <p:nvPr/>
        </p:nvCxnSpPr>
        <p:spPr>
          <a:xfrm flipH="1">
            <a:off x="6813888" y="2914631"/>
            <a:ext cx="1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865952" y="3173093"/>
            <a:ext cx="1895872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Read_cascade_file</a:t>
            </a:r>
            <a:r>
              <a:rPr lang="en-US" altLang="ko-KR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12572" y="3761265"/>
            <a:ext cx="2802631" cy="420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loadCascade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cascadeFileName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6813888" y="3502803"/>
            <a:ext cx="0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stCxn id="49" idx="2"/>
            <a:endCxn id="71" idx="0"/>
          </p:cNvCxnSpPr>
          <p:nvPr/>
        </p:nvCxnSpPr>
        <p:spPr>
          <a:xfrm flipH="1">
            <a:off x="6813886" y="4181318"/>
            <a:ext cx="2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413825" y="4438726"/>
            <a:ext cx="4800121" cy="4731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CameraBridgeViewBase.CvCameraViewFrame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실시간 영상 출력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8" name="직선 화살표 연결선 77"/>
          <p:cNvCxnSpPr>
            <a:stCxn id="71" idx="2"/>
            <a:endCxn id="79" idx="0"/>
          </p:cNvCxnSpPr>
          <p:nvPr/>
        </p:nvCxnSpPr>
        <p:spPr>
          <a:xfrm flipH="1">
            <a:off x="6813885" y="4911857"/>
            <a:ext cx="1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484194" y="5169265"/>
            <a:ext cx="6659382" cy="576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detect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cascadeClassifier_face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cascadeClassifier_eye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matAddrInput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matAddrResult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영상에서 얼굴 생체 데이터 검출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stCxn id="16" idx="1"/>
            <a:endCxn id="95" idx="0"/>
          </p:cNvCxnSpPr>
          <p:nvPr/>
        </p:nvCxnSpPr>
        <p:spPr>
          <a:xfrm rot="10800000" flipV="1">
            <a:off x="2786600" y="1463436"/>
            <a:ext cx="1998076" cy="7319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727097" y="1493796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054425" y="2195420"/>
            <a:ext cx="3464350" cy="104904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showDialogForPermission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msg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요청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stCxn id="95" idx="3"/>
            <a:endCxn id="35" idx="1"/>
          </p:cNvCxnSpPr>
          <p:nvPr/>
        </p:nvCxnSpPr>
        <p:spPr>
          <a:xfrm>
            <a:off x="4518775" y="2719941"/>
            <a:ext cx="1091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638572" y="2438018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72416" y="4421417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2775774" y="3244461"/>
            <a:ext cx="10826" cy="298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199557" y="6227372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53867" y="6002889"/>
            <a:ext cx="4520036" cy="7977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MeasureDist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JNIEnv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env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jobject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jlong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addrImage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jintArray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minDistIndex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faceDist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jboolean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useEigenfaces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데이터를 바탕으로 얼굴 인증 진행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/>
          <p:cNvCxnSpPr>
            <a:stCxn id="79" idx="2"/>
            <a:endCxn id="30" idx="0"/>
          </p:cNvCxnSpPr>
          <p:nvPr/>
        </p:nvCxnSpPr>
        <p:spPr>
          <a:xfrm>
            <a:off x="6813885" y="5745481"/>
            <a:ext cx="0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73581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557" y="186197"/>
            <a:ext cx="3979360" cy="1057128"/>
            <a:chOff x="267799" y="198375"/>
            <a:chExt cx="3979360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799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36C1E3-C69D-4769-84CA-47515452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338629"/>
            <a:ext cx="7346754" cy="53532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20861"/>
              </p:ext>
            </p:extLst>
          </p:nvPr>
        </p:nvGraphicFramePr>
        <p:xfrm>
          <a:off x="259839" y="1554710"/>
          <a:ext cx="4187470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7546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09992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onRequestPermissonsResult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android.Manifest.permission.CAMERA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android.Manifest.permission.WRITE_EXTERNAL_STORAGE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Import</a:t>
                      </a:r>
                      <a:r>
                        <a:rPr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실시 후 </a:t>
                      </a:r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API</a:t>
                      </a:r>
                      <a:r>
                        <a:rPr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호출을 통한 카메라 권한 요청 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1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186197"/>
            <a:ext cx="3979617" cy="1057128"/>
            <a:chOff x="267542" y="198375"/>
            <a:chExt cx="3979617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542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33FD467-1E39-4CB4-AA04-C4FEDF3B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35" y="1161287"/>
            <a:ext cx="7346754" cy="551917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89220"/>
              </p:ext>
            </p:extLst>
          </p:nvPr>
        </p:nvGraphicFramePr>
        <p:xfrm>
          <a:off x="259432" y="1464799"/>
          <a:ext cx="3918854" cy="35130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89777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loadCascade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sz="18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Haarcascade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기법으로 학습된 모델을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</a:t>
                      </a:r>
                    </a:p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haarcascade_frontalface_alt.xml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haarcascade_eye_tree_eyeglasses.xml</a:t>
                      </a:r>
                      <a:endParaRPr kumimoji="1" lang="ko-KR" altLang="en-US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845" y="5156060"/>
            <a:ext cx="4653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en-US" altLang="ko-KR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Haar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Cascade&gt;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기반의 오브젝트 검출 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Algorithm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특징을 기반으로 비디오 또는 이미지에서 오브젝트를 검출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픽셀을 직접 사용할 때보다 동작속도가 빠름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975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CCA119-F219-4E8E-8F71-82FC4C45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14" y="1205443"/>
            <a:ext cx="6978565" cy="548676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6152"/>
              </p:ext>
            </p:extLst>
          </p:nvPr>
        </p:nvGraphicFramePr>
        <p:xfrm>
          <a:off x="232744" y="1410656"/>
          <a:ext cx="4564389" cy="40312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5712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38677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영상에서 얼굴을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img_input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모델을 통해 실시간 영상 내 얼굴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얼굴 데이터를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모델을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존재하는 눈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눈 데이터들을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Rect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eyes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883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67417"/>
              </p:ext>
            </p:extLst>
          </p:nvPr>
        </p:nvGraphicFramePr>
        <p:xfrm>
          <a:off x="259432" y="2297246"/>
          <a:ext cx="4321620" cy="28425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75451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146169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SaveImage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Mat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데이터를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기준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상대경로를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png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확장자로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변환하여 저장</a:t>
                      </a:r>
                      <a:endParaRPr kumimoji="1" lang="en-US" altLang="ko-KR" sz="13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2458121"/>
            <a:ext cx="7274727" cy="29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0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95099"/>
              </p:ext>
            </p:extLst>
          </p:nvPr>
        </p:nvGraphicFramePr>
        <p:xfrm>
          <a:off x="259432" y="1540101"/>
          <a:ext cx="4825809" cy="35612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4734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01075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MeasureDisk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long, float,</a:t>
                      </a:r>
                      <a:r>
                        <a:rPr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저장된 생체 데이터와 비교하여 정확도를 계산하는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데이터와 저장된 생체 데이터를 비교하여 정확도를 산출한다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이후 그 산출된 정확도를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형으로 반환한다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kumimoji="1" lang="en-US" altLang="ko-KR" sz="14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22" y="1500269"/>
            <a:ext cx="6626484" cy="50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445270" y="13382"/>
            <a:ext cx="1152433" cy="248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7021486" y="262347"/>
            <a:ext cx="1" cy="16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595725" y="1368508"/>
            <a:ext cx="4851521" cy="91532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ContextCompat.checkSelfPermission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(this,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Manifest.permission.USE_FINGERPRINT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!=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PackageManager.PERMISSION_GRANTED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확인</a:t>
            </a:r>
            <a:endParaRPr lang="ko-KR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 flipH="1">
            <a:off x="7018786" y="2283837"/>
            <a:ext cx="2700" cy="25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7110961" y="2335326"/>
            <a:ext cx="8204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cxnSp>
        <p:nvCxnSpPr>
          <p:cNvPr id="45" name="직선 화살표 연결선 44"/>
          <p:cNvCxnSpPr>
            <a:cxnSpLocks/>
            <a:stCxn id="53" idx="2"/>
            <a:endCxn id="46" idx="0"/>
          </p:cNvCxnSpPr>
          <p:nvPr/>
        </p:nvCxnSpPr>
        <p:spPr>
          <a:xfrm flipH="1">
            <a:off x="7017936" y="3231901"/>
            <a:ext cx="850" cy="22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974174" y="3454558"/>
            <a:ext cx="2087524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generateKey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저장되어 있는 지문 추출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47800" y="4028662"/>
            <a:ext cx="2959181" cy="4770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fingerprintHandler.startAutho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cryptoObject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핸들러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호출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7017936" y="3784268"/>
            <a:ext cx="9455" cy="244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cxnSpLocks/>
            <a:stCxn id="108" idx="2"/>
            <a:endCxn id="82" idx="0"/>
          </p:cNvCxnSpPr>
          <p:nvPr/>
        </p:nvCxnSpPr>
        <p:spPr>
          <a:xfrm flipH="1">
            <a:off x="7017936" y="4906117"/>
            <a:ext cx="9454" cy="199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5537795" y="6225369"/>
            <a:ext cx="2979190" cy="5757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성공 및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접근 허용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3047641" y="1826172"/>
            <a:ext cx="1548084" cy="495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404580" y="1902764"/>
            <a:ext cx="822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282979" y="2321948"/>
            <a:ext cx="3529323" cy="111819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FingerprintManager.AuthenticationResult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result)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허용 요청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cxnSpLocks/>
            <a:stCxn id="95" idx="3"/>
            <a:endCxn id="53" idx="1"/>
          </p:cNvCxnSpPr>
          <p:nvPr/>
        </p:nvCxnSpPr>
        <p:spPr>
          <a:xfrm>
            <a:off x="4812302" y="2881044"/>
            <a:ext cx="735498" cy="3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729259" y="2646661"/>
            <a:ext cx="76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72483" y="4749451"/>
            <a:ext cx="779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3040296" y="3440140"/>
            <a:ext cx="7345" cy="2724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464079" y="6164438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547800" y="2538055"/>
            <a:ext cx="2941971" cy="69384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(!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hasEnrolledFingerprints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확인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3" name="직선 화살표 연결선 42"/>
          <p:cNvCxnSpPr>
            <a:cxnSpLocks/>
            <a:stCxn id="53" idx="3"/>
            <a:endCxn id="44" idx="1"/>
          </p:cNvCxnSpPr>
          <p:nvPr/>
        </p:nvCxnSpPr>
        <p:spPr>
          <a:xfrm>
            <a:off x="8489771" y="2884978"/>
            <a:ext cx="91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9401729" y="2640475"/>
            <a:ext cx="2160810" cy="489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등록해주세요</a:t>
            </a:r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  <a:p>
            <a:pPr algn="ctr"/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안내 문자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33762" y="2633748"/>
            <a:ext cx="86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미등록 상태</a:t>
            </a:r>
          </a:p>
        </p:txBody>
      </p:sp>
      <p:sp>
        <p:nvSpPr>
          <p:cNvPr id="70" name="다이아몬드 69"/>
          <p:cNvSpPr/>
          <p:nvPr/>
        </p:nvSpPr>
        <p:spPr>
          <a:xfrm>
            <a:off x="5043779" y="430462"/>
            <a:ext cx="3955413" cy="71989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Build.VERSION.SDK_INT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&gt;=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Build.VERSION_CODES.M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기기의 </a:t>
            </a:r>
            <a:r>
              <a:rPr lang="en-US" altLang="ko-KR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>
            <a:off x="7021486" y="1150352"/>
            <a:ext cx="0" cy="21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5" name="TextBox 74"/>
          <p:cNvSpPr txBox="1"/>
          <p:nvPr/>
        </p:nvSpPr>
        <p:spPr>
          <a:xfrm>
            <a:off x="7095835" y="1132650"/>
            <a:ext cx="1031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기기</a:t>
            </a: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2464079" y="790406"/>
            <a:ext cx="2579700" cy="5548445"/>
          </a:xfrm>
          <a:prstGeom prst="bentConnector3">
            <a:avLst>
              <a:gd name="adj1" fmla="val 168475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4092920" y="821250"/>
            <a:ext cx="115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미지원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기기</a:t>
            </a:r>
          </a:p>
        </p:txBody>
      </p:sp>
      <p:sp>
        <p:nvSpPr>
          <p:cNvPr id="82" name="다이아몬드 81"/>
          <p:cNvSpPr/>
          <p:nvPr/>
        </p:nvSpPr>
        <p:spPr>
          <a:xfrm>
            <a:off x="4792072" y="5105422"/>
            <a:ext cx="4451728" cy="8460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onAuthenticationError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errorCode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errString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인증 에러 검사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9" name="직선 화살표 연결선 88"/>
          <p:cNvCxnSpPr>
            <a:stCxn id="82" idx="2"/>
            <a:endCxn id="79" idx="0"/>
          </p:cNvCxnSpPr>
          <p:nvPr/>
        </p:nvCxnSpPr>
        <p:spPr>
          <a:xfrm>
            <a:off x="7017936" y="5951518"/>
            <a:ext cx="9454" cy="273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3" name="직선 화살표 연결선 92"/>
          <p:cNvCxnSpPr>
            <a:cxnSpLocks/>
            <a:stCxn id="82" idx="3"/>
            <a:endCxn id="99" idx="1"/>
          </p:cNvCxnSpPr>
          <p:nvPr/>
        </p:nvCxnSpPr>
        <p:spPr>
          <a:xfrm>
            <a:off x="9243800" y="5528470"/>
            <a:ext cx="58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6" name="TextBox 95"/>
          <p:cNvSpPr txBox="1"/>
          <p:nvPr/>
        </p:nvSpPr>
        <p:spPr>
          <a:xfrm>
            <a:off x="7110961" y="5924771"/>
            <a:ext cx="83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없음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825320" y="5152160"/>
            <a:ext cx="2276188" cy="7526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onAuthenticationFailed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인증 실패 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onAuthenticationHelp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helpCode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helpString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코드 출력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069172" y="5218909"/>
            <a:ext cx="756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발생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485581" y="4679286"/>
            <a:ext cx="1083618" cy="2268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</a:p>
        </p:txBody>
      </p:sp>
      <p:cxnSp>
        <p:nvCxnSpPr>
          <p:cNvPr id="109" name="직선 화살표 연결선 108"/>
          <p:cNvCxnSpPr>
            <a:cxnSpLocks/>
            <a:stCxn id="49" idx="2"/>
            <a:endCxn id="108" idx="0"/>
          </p:cNvCxnSpPr>
          <p:nvPr/>
        </p:nvCxnSpPr>
        <p:spPr>
          <a:xfrm flipH="1">
            <a:off x="7027390" y="4505710"/>
            <a:ext cx="1" cy="17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721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8E6869-A340-4C3E-9F01-B3BC94EB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211168"/>
            <a:ext cx="5918277" cy="548023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06457"/>
              </p:ext>
            </p:extLst>
          </p:nvPr>
        </p:nvGraphicFramePr>
        <p:xfrm>
          <a:off x="259432" y="1464350"/>
          <a:ext cx="4661176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65279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FingerprintHandler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앱 접근과 지문 인식을 위한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로써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 등록된 지문의 일치 여부에 따라 다른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실행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등록취소 및 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정의에서 에러 발생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54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23A2DC-FBBD-431B-842C-33BA69757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5" y="1410656"/>
            <a:ext cx="6050268" cy="529612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B8CEA2-B5A9-4BFE-8F16-721E8F98A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97699"/>
              </p:ext>
            </p:extLst>
          </p:nvPr>
        </p:nvGraphicFramePr>
        <p:xfrm>
          <a:off x="4436998" y="-103431"/>
          <a:ext cx="5747584" cy="1296486"/>
        </p:xfrm>
        <a:graphic>
          <a:graphicData uri="http://schemas.openxmlformats.org/drawingml/2006/table">
            <a:tbl>
              <a:tblPr firstRow="1" bandRow="1"/>
              <a:tblGrid>
                <a:gridCol w="5747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486"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6655"/>
              </p:ext>
            </p:extLst>
          </p:nvPr>
        </p:nvGraphicFramePr>
        <p:xfrm>
          <a:off x="259432" y="1454728"/>
          <a:ext cx="5041891" cy="25986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352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898368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update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String, 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인증 후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Event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따른 메시지 출력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색깔 변화와 소리출력으로 지문 인식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Boolean, 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10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1151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FDA5B5A-B67E-4C09-AD00-0409AF6E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08" y="1338629"/>
            <a:ext cx="5177433" cy="528462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84003"/>
              </p:ext>
            </p:extLst>
          </p:nvPr>
        </p:nvGraphicFramePr>
        <p:xfrm>
          <a:off x="259432" y="1554710"/>
          <a:ext cx="5185944" cy="23725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61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4056331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29236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cipherInit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Algorithm</a:t>
                      </a:r>
                    </a:p>
                    <a:p>
                      <a:pPr latinLnBrk="1"/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CBC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블록 암호화 방식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Padding 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으로</a:t>
                      </a:r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암호화를 진행하며 생성된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값을 초기화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5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3534700" y="2377659"/>
            <a:ext cx="4861650" cy="2155393"/>
            <a:chOff x="3534700" y="2377659"/>
            <a:chExt cx="4861650" cy="2155393"/>
          </a:xfrm>
        </p:grpSpPr>
        <p:grpSp>
          <p:nvGrpSpPr>
            <p:cNvPr id="614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6150" name="TextBox 614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01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6151" name="직선 연결선 615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6152" name="TextBox 6151"/>
            <p:cNvSpPr txBox="1"/>
            <p:nvPr/>
          </p:nvSpPr>
          <p:spPr>
            <a:xfrm>
              <a:off x="3974375" y="3747421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종합설계 개요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5637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14001A0-02A9-4946-AB88-D68DE7EF6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1410656"/>
            <a:ext cx="7202700" cy="527562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91877"/>
              </p:ext>
            </p:extLst>
          </p:nvPr>
        </p:nvGraphicFramePr>
        <p:xfrm>
          <a:off x="259432" y="1626737"/>
          <a:ext cx="4177566" cy="26901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429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97327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generateKey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암호용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키 저장소인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KeyStore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키를 생성하고 저장하는 역할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346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0266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8182402" y="583351"/>
            <a:ext cx="1842609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생체 인식 결과값 입력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9103705" y="932178"/>
            <a:ext cx="2" cy="4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6932649" y="2746144"/>
            <a:ext cx="4342109" cy="79341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Biometric_type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생체 데이터 개수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>
            <a:off x="9103704" y="3539563"/>
            <a:ext cx="1" cy="6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09446" y="3721600"/>
            <a:ext cx="90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cxnSpLocks/>
            <a:stCxn id="53" idx="2"/>
            <a:endCxn id="79" idx="0"/>
          </p:cNvCxnSpPr>
          <p:nvPr/>
        </p:nvCxnSpPr>
        <p:spPr>
          <a:xfrm>
            <a:off x="9103705" y="5096966"/>
            <a:ext cx="0" cy="100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8382877" y="6100946"/>
            <a:ext cx="1441656" cy="3259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finish()</a:t>
            </a:r>
            <a:endParaRPr lang="en-US" altLang="ko-KR" sz="10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lang="en-US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4075379" y="3142853"/>
            <a:ext cx="2857270" cy="3754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5350444" y="2812530"/>
            <a:ext cx="939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다이아몬드 94"/>
          <p:cNvSpPr/>
          <p:nvPr/>
        </p:nvSpPr>
        <p:spPr>
          <a:xfrm>
            <a:off x="1979270" y="3518321"/>
            <a:ext cx="4192218" cy="978803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Multi-model_recognition_type1</a:t>
            </a:r>
            <a:r>
              <a:rPr lang="ko-KR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10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sult_biom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생체데이터로 인증 확인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12691" y="5041229"/>
            <a:ext cx="8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>
            <a:off x="4075379" y="4497124"/>
            <a:ext cx="0" cy="168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3499162" y="6179997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6794091" y="4163736"/>
            <a:ext cx="4619228" cy="93323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Multi-model_recognition_type2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두개의 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생체데이터로 인증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다이아몬드 69"/>
          <p:cNvSpPr/>
          <p:nvPr/>
        </p:nvSpPr>
        <p:spPr>
          <a:xfrm>
            <a:off x="6569211" y="1373301"/>
            <a:ext cx="5068987" cy="8302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Biometric_availavle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생체 데이터 검출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 flipH="1">
            <a:off x="9103704" y="2203523"/>
            <a:ext cx="1" cy="54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209446" y="2369252"/>
            <a:ext cx="127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이상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3499163" y="1788411"/>
            <a:ext cx="3070049" cy="4565999"/>
          </a:xfrm>
          <a:prstGeom prst="bentConnector3">
            <a:avLst>
              <a:gd name="adj1" fmla="val 187052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3610517" y="1479758"/>
            <a:ext cx="111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09446" y="5385183"/>
            <a:ext cx="923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7" name="꺾인 연결선 46"/>
          <p:cNvCxnSpPr>
            <a:cxnSpLocks/>
            <a:stCxn id="53" idx="1"/>
            <a:endCxn id="105" idx="3"/>
          </p:cNvCxnSpPr>
          <p:nvPr/>
        </p:nvCxnSpPr>
        <p:spPr>
          <a:xfrm rot="10800000" flipV="1">
            <a:off x="4651595" y="4630351"/>
            <a:ext cx="2142496" cy="1724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5849606" y="4665504"/>
            <a:ext cx="88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24464" y="3672111"/>
            <a:ext cx="913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4" name="꺾인 연결선 53"/>
          <p:cNvCxnSpPr>
            <a:cxnSpLocks/>
            <a:stCxn id="95" idx="3"/>
            <a:endCxn id="79" idx="1"/>
          </p:cNvCxnSpPr>
          <p:nvPr/>
        </p:nvCxnSpPr>
        <p:spPr>
          <a:xfrm>
            <a:off x="6171488" y="4007723"/>
            <a:ext cx="2211389" cy="22562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326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E3EB67-F10B-4ECF-AD66-BF8688B575FE}"/>
              </a:ext>
            </a:extLst>
          </p:cNvPr>
          <p:cNvSpPr txBox="1"/>
          <p:nvPr/>
        </p:nvSpPr>
        <p:spPr>
          <a:xfrm>
            <a:off x="259432" y="785216"/>
            <a:ext cx="122341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ctr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DB Table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344329"/>
            <a:ext cx="5106725" cy="2148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93383"/>
            <a:ext cx="4779627" cy="1561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13FAE3-9749-4937-B197-033585D4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54" y="618359"/>
            <a:ext cx="5170163" cy="1712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99436"/>
            <a:ext cx="4779627" cy="1583435"/>
          </a:xfrm>
          <a:prstGeom prst="rect">
            <a:avLst/>
          </a:prstGeom>
        </p:spPr>
      </p:pic>
      <p:cxnSp>
        <p:nvCxnSpPr>
          <p:cNvPr id="20" name="직선 연결선 19"/>
          <p:cNvCxnSpPr>
            <a:cxnSpLocks/>
          </p:cNvCxnSpPr>
          <p:nvPr/>
        </p:nvCxnSpPr>
        <p:spPr>
          <a:xfrm>
            <a:off x="259432" y="186197"/>
            <a:ext cx="3961485" cy="0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22" name="TextBox 21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" name="직선 연결선 23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295838"/>
            <a:ext cx="5106725" cy="21489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44892"/>
            <a:ext cx="4779627" cy="1561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50945"/>
            <a:ext cx="4779627" cy="15834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247074-2DA4-49E8-A809-24063788A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2433926"/>
            <a:ext cx="4691701" cy="19473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E0FE57-12E0-4879-B362-4730FA98C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4484042"/>
            <a:ext cx="5106725" cy="22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5" name="TextBox 4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모듈 상세설계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7" name="직선 연결선 6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8" name="TextBox 7"/>
            <p:cNvSpPr txBox="1"/>
            <p:nvPr/>
          </p:nvSpPr>
          <p:spPr>
            <a:xfrm>
              <a:off x="285674" y="808832"/>
              <a:ext cx="173637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H/W</a:t>
              </a:r>
              <a:r>
                <a:rPr kumimoji="0" lang="en-US" altLang="ko-KR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- 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회로도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"/>
          <a:stretch/>
        </p:blipFill>
        <p:spPr>
          <a:xfrm>
            <a:off x="2022047" y="1271333"/>
            <a:ext cx="8242697" cy="515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6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개발 환경 및 방법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1509" name="TextBox 21508"/>
            <p:cNvSpPr txBox="1"/>
            <p:nvPr/>
          </p:nvSpPr>
          <p:spPr>
            <a:xfrm>
              <a:off x="281959" y="261895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1510" name="직선 연결선 215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1511" name="직선 연결선 215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1512" name="TextBox 21511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1513" name="직선 연결선 21512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514" name="Group 2"/>
          <p:cNvGrpSpPr/>
          <p:nvPr/>
        </p:nvGrpSpPr>
        <p:grpSpPr>
          <a:xfrm>
            <a:off x="374591" y="1577682"/>
            <a:ext cx="3283912" cy="4848924"/>
            <a:chOff x="374591" y="1577682"/>
            <a:chExt cx="3283912" cy="4848924"/>
          </a:xfrm>
        </p:grpSpPr>
        <p:sp>
          <p:nvSpPr>
            <p:cNvPr id="21515" name="TextBox 21514"/>
            <p:cNvSpPr txBox="1"/>
            <p:nvPr/>
          </p:nvSpPr>
          <p:spPr>
            <a:xfrm>
              <a:off x="374591" y="1577682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516" name="TextBox 21515"/>
            <p:cNvSpPr txBox="1"/>
            <p:nvPr/>
          </p:nvSpPr>
          <p:spPr>
            <a:xfrm>
              <a:off x="1317405" y="1777676"/>
              <a:ext cx="1526888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17" name="그림 21516" descr="관련 이미지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5670" r="26850"/>
            <a:stretch>
              <a:fillRect/>
            </a:stretch>
          </p:blipFill>
          <p:spPr>
            <a:xfrm>
              <a:off x="677736" y="2553819"/>
              <a:ext cx="2568108" cy="270458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21518" name="Group 2"/>
            <p:cNvGrpSpPr/>
            <p:nvPr/>
          </p:nvGrpSpPr>
          <p:grpSpPr>
            <a:xfrm>
              <a:off x="938013" y="5398112"/>
              <a:ext cx="2285615" cy="771398"/>
              <a:chOff x="938013" y="5398112"/>
              <a:chExt cx="2285615" cy="771398"/>
            </a:xfrm>
          </p:grpSpPr>
          <p:sp>
            <p:nvSpPr>
              <p:cNvPr id="21519" name="TextBox 21518"/>
              <p:cNvSpPr txBox="1"/>
              <p:nvPr/>
            </p:nvSpPr>
            <p:spPr>
              <a:xfrm>
                <a:off x="1176131" y="5799663"/>
                <a:ext cx="1809436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JAVA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0" name="TextBox 21519"/>
              <p:cNvSpPr txBox="1"/>
              <p:nvPr/>
            </p:nvSpPr>
            <p:spPr>
              <a:xfrm>
                <a:off x="938013" y="5398112"/>
                <a:ext cx="2285615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Android Studio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</p:grpSp>
      <p:grpSp>
        <p:nvGrpSpPr>
          <p:cNvPr id="21524" name="Group 3"/>
          <p:cNvGrpSpPr/>
          <p:nvPr/>
        </p:nvGrpSpPr>
        <p:grpSpPr>
          <a:xfrm>
            <a:off x="4441009" y="1577682"/>
            <a:ext cx="3283968" cy="4848924"/>
            <a:chOff x="4441009" y="1577682"/>
            <a:chExt cx="3283968" cy="4848924"/>
          </a:xfrm>
        </p:grpSpPr>
        <p:sp>
          <p:nvSpPr>
            <p:cNvPr id="21525" name="TextBox 21524"/>
            <p:cNvSpPr txBox="1"/>
            <p:nvPr/>
          </p:nvSpPr>
          <p:spPr>
            <a:xfrm>
              <a:off x="4441009" y="1577682"/>
              <a:ext cx="3283968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1526" name="Group 3"/>
            <p:cNvGrpSpPr/>
            <p:nvPr/>
          </p:nvGrpSpPr>
          <p:grpSpPr>
            <a:xfrm>
              <a:off x="5244168" y="5398112"/>
              <a:ext cx="1963325" cy="771398"/>
              <a:chOff x="5244168" y="5398112"/>
              <a:chExt cx="1963325" cy="771398"/>
            </a:xfrm>
          </p:grpSpPr>
          <p:sp>
            <p:nvSpPr>
              <p:cNvPr id="21527" name="TextBox 21526"/>
              <p:cNvSpPr txBox="1"/>
              <p:nvPr/>
            </p:nvSpPr>
            <p:spPr>
              <a:xfrm>
                <a:off x="5244168" y="5799663"/>
                <a:ext cx="1963325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C/C++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8" name="TextBox 21527"/>
              <p:cNvSpPr txBox="1"/>
              <p:nvPr/>
            </p:nvSpPr>
            <p:spPr>
              <a:xfrm>
                <a:off x="5460014" y="5398112"/>
                <a:ext cx="1530070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아두이노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21529" name="TextBox 21528"/>
            <p:cNvSpPr txBox="1"/>
            <p:nvPr/>
          </p:nvSpPr>
          <p:spPr>
            <a:xfrm>
              <a:off x="5564783" y="1777676"/>
              <a:ext cx="111104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Arduino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30" name="그림 21529" descr="아두이노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167977" y="3196613"/>
              <a:ext cx="1904605" cy="12951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1542" name="직선 연결선 21541"/>
          <p:cNvCxnSpPr/>
          <p:nvPr/>
        </p:nvCxnSpPr>
        <p:spPr>
          <a:xfrm>
            <a:off x="8026503" y="1601516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7" name="Group 4"/>
          <p:cNvGrpSpPr/>
          <p:nvPr/>
        </p:nvGrpSpPr>
        <p:grpSpPr>
          <a:xfrm>
            <a:off x="8534443" y="1574500"/>
            <a:ext cx="3283912" cy="4848924"/>
            <a:chOff x="8534443" y="1574500"/>
            <a:chExt cx="3283912" cy="4848924"/>
          </a:xfrm>
        </p:grpSpPr>
        <p:sp>
          <p:nvSpPr>
            <p:cNvPr id="28" name="TextBox 27"/>
            <p:cNvSpPr txBox="1"/>
            <p:nvPr/>
          </p:nvSpPr>
          <p:spPr>
            <a:xfrm>
              <a:off x="8534443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5011" y="5474303"/>
              <a:ext cx="124277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MySQL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9159" y="1774494"/>
              <a:ext cx="134749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DataBase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31" name="그림 30" descr="mySQL에 대한 이미지 검색결과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747108" y="3171272"/>
            <a:ext cx="2850656" cy="1472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2533" name="TextBox 22532"/>
            <p:cNvSpPr txBox="1"/>
            <p:nvPr/>
          </p:nvSpPr>
          <p:spPr>
            <a:xfrm>
              <a:off x="281959" y="268259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2534" name="직선 연결선 2253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2535" name="직선 연결선 2253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2536" name="TextBox 22535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2537" name="직선 연결선 22536"/>
          <p:cNvCxnSpPr/>
          <p:nvPr/>
        </p:nvCxnSpPr>
        <p:spPr>
          <a:xfrm>
            <a:off x="4042639" y="1598334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2538" name="Group 2"/>
          <p:cNvGrpSpPr/>
          <p:nvPr/>
        </p:nvGrpSpPr>
        <p:grpSpPr>
          <a:xfrm>
            <a:off x="371409" y="1574500"/>
            <a:ext cx="3283912" cy="4848924"/>
            <a:chOff x="371409" y="1574500"/>
            <a:chExt cx="3283912" cy="4848924"/>
          </a:xfrm>
        </p:grpSpPr>
        <p:sp>
          <p:nvSpPr>
            <p:cNvPr id="22539" name="TextBox 22538"/>
            <p:cNvSpPr txBox="1"/>
            <p:nvPr/>
          </p:nvSpPr>
          <p:spPr>
            <a:xfrm>
              <a:off x="371409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0" name="TextBox 22539"/>
            <p:cNvSpPr txBox="1"/>
            <p:nvPr/>
          </p:nvSpPr>
          <p:spPr>
            <a:xfrm>
              <a:off x="1258685" y="1774494"/>
              <a:ext cx="1639583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 Server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1" name="TextBox 22540"/>
            <p:cNvSpPr txBox="1"/>
            <p:nvPr/>
          </p:nvSpPr>
          <p:spPr>
            <a:xfrm>
              <a:off x="1372943" y="5333029"/>
              <a:ext cx="141101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Apache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42" name="그림 22541" descr="apache에 대한 이미지 검색결과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11065" y="3072866"/>
              <a:ext cx="3004601" cy="15713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543" name="Group 3"/>
          <p:cNvGrpSpPr/>
          <p:nvPr/>
        </p:nvGrpSpPr>
        <p:grpSpPr>
          <a:xfrm>
            <a:off x="4410868" y="1574500"/>
            <a:ext cx="3283912" cy="4848924"/>
            <a:chOff x="4410868" y="1574500"/>
            <a:chExt cx="3283912" cy="4848924"/>
          </a:xfrm>
        </p:grpSpPr>
        <p:sp>
          <p:nvSpPr>
            <p:cNvPr id="22544" name="TextBox 22543"/>
            <p:cNvSpPr txBox="1"/>
            <p:nvPr/>
          </p:nvSpPr>
          <p:spPr>
            <a:xfrm>
              <a:off x="4410868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8" name="TextBox 22547"/>
            <p:cNvSpPr txBox="1"/>
            <p:nvPr/>
          </p:nvSpPr>
          <p:spPr>
            <a:xfrm>
              <a:off x="5352063" y="5474303"/>
              <a:ext cx="140152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Tomcat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9" name="TextBox 22548"/>
            <p:cNvSpPr txBox="1"/>
            <p:nvPr/>
          </p:nvSpPr>
          <p:spPr>
            <a:xfrm>
              <a:off x="5010794" y="1774494"/>
              <a:ext cx="215863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50" name="그림 22549" descr="tomcat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721939" y="2606176"/>
              <a:ext cx="2736342" cy="2737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2555" name="직선 연결선 22554"/>
          <p:cNvCxnSpPr/>
          <p:nvPr/>
        </p:nvCxnSpPr>
        <p:spPr>
          <a:xfrm>
            <a:off x="8075735" y="1574500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623C83-D9FB-4DC1-80A8-7AF5AF2B4ACF}"/>
              </a:ext>
            </a:extLst>
          </p:cNvPr>
          <p:cNvSpPr txBox="1"/>
          <p:nvPr/>
        </p:nvSpPr>
        <p:spPr>
          <a:xfrm>
            <a:off x="8399476" y="1574500"/>
            <a:ext cx="3283912" cy="4848924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99573-5F64-498C-9ED6-FAB3EA957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7" y="3092315"/>
            <a:ext cx="2914650" cy="1571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5EF9E8-A846-413A-9CD0-156745806ABF}"/>
              </a:ext>
            </a:extLst>
          </p:cNvPr>
          <p:cNvSpPr txBox="1"/>
          <p:nvPr/>
        </p:nvSpPr>
        <p:spPr>
          <a:xfrm>
            <a:off x="9641290" y="5476342"/>
            <a:ext cx="94449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| 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PHP</a:t>
            </a: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|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7CA41-EF29-458B-81FD-F925C4A3ED01}"/>
              </a:ext>
            </a:extLst>
          </p:cNvPr>
          <p:cNvSpPr txBox="1"/>
          <p:nvPr/>
        </p:nvSpPr>
        <p:spPr>
          <a:xfrm>
            <a:off x="9748690" y="1733997"/>
            <a:ext cx="72968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 err="1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We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b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222209" y="198375"/>
            <a:ext cx="3436294" cy="1057128"/>
            <a:chOff x="222209" y="198375"/>
            <a:chExt cx="3436294" cy="1057128"/>
          </a:xfrm>
        </p:grpSpPr>
        <p:sp>
          <p:nvSpPr>
            <p:cNvPr id="23557" name="TextBox 23556"/>
            <p:cNvSpPr txBox="1"/>
            <p:nvPr/>
          </p:nvSpPr>
          <p:spPr>
            <a:xfrm>
              <a:off x="222209" y="263458"/>
              <a:ext cx="2020538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3558" name="직선 연결선 2355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3559" name="직선 연결선 23558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560" name="TextBox 23559"/>
          <p:cNvSpPr txBox="1"/>
          <p:nvPr/>
        </p:nvSpPr>
        <p:spPr>
          <a:xfrm>
            <a:off x="222209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561" name="TextBox 23560"/>
          <p:cNvSpPr txBox="1"/>
          <p:nvPr/>
        </p:nvSpPr>
        <p:spPr>
          <a:xfrm>
            <a:off x="377773" y="1872901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2" name="Group 2"/>
          <p:cNvGrpSpPr/>
          <p:nvPr/>
        </p:nvGrpSpPr>
        <p:grpSpPr>
          <a:xfrm>
            <a:off x="850298" y="5148763"/>
            <a:ext cx="2270180" cy="793738"/>
            <a:chOff x="850298" y="5148763"/>
            <a:chExt cx="2270180" cy="793737"/>
          </a:xfrm>
        </p:grpSpPr>
        <p:sp>
          <p:nvSpPr>
            <p:cNvPr id="23563" name="TextBox 23562"/>
            <p:cNvSpPr txBox="1"/>
            <p:nvPr/>
          </p:nvSpPr>
          <p:spPr>
            <a:xfrm>
              <a:off x="890401" y="5574272"/>
              <a:ext cx="2185591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아두이노 메인보드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64" name="TextBox 23563"/>
            <p:cNvSpPr txBox="1"/>
            <p:nvPr/>
          </p:nvSpPr>
          <p:spPr>
            <a:xfrm>
              <a:off x="850298" y="5148763"/>
              <a:ext cx="227018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UNO </a:t>
              </a:r>
              <a:r>
                <a:rPr kumimoji="1" lang="en-US" altLang="ko-KR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WiFi</a:t>
              </a:r>
              <a:r>
                <a:rPr kumimoji="1" lang="en-US" altLang="ko-KR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Rev2 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3565" name="TextBox 23564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3567" name="TextBox 23566"/>
          <p:cNvSpPr txBox="1"/>
          <p:nvPr/>
        </p:nvSpPr>
        <p:spPr>
          <a:xfrm>
            <a:off x="4409249" y="1872901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8" name="Group 3"/>
          <p:cNvGrpSpPr/>
          <p:nvPr/>
        </p:nvGrpSpPr>
        <p:grpSpPr>
          <a:xfrm>
            <a:off x="4533052" y="5160055"/>
            <a:ext cx="2963352" cy="1060194"/>
            <a:chOff x="4533052" y="5160055"/>
            <a:chExt cx="2963352" cy="1060193"/>
          </a:xfrm>
        </p:grpSpPr>
        <p:sp>
          <p:nvSpPr>
            <p:cNvPr id="23572" name="TextBox 23571"/>
            <p:cNvSpPr txBox="1"/>
            <p:nvPr/>
          </p:nvSpPr>
          <p:spPr>
            <a:xfrm>
              <a:off x="4533052" y="5574272"/>
              <a:ext cx="2963352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물리적 잠금/해제를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위한 서브 모터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73" name="TextBox 23572"/>
            <p:cNvSpPr txBox="1"/>
            <p:nvPr/>
          </p:nvSpPr>
          <p:spPr>
            <a:xfrm>
              <a:off x="4995723" y="5160055"/>
              <a:ext cx="203800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BAP- FT90B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3578" name="그림 23577" descr="EMB00004c140a0a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39441" y="2069713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3581" name="직선 연결선 23580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3582" name="직선 연결선 23581"/>
          <p:cNvCxnSpPr/>
          <p:nvPr/>
        </p:nvCxnSpPr>
        <p:spPr>
          <a:xfrm>
            <a:off x="7983692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052" name="Picture 4" descr="https://kr.mouser.com/images/arduino/lrg/ABX00021_DS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" y="2247605"/>
            <a:ext cx="2891861" cy="2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442343" y="1858794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9" name="Group 3"/>
          <p:cNvGrpSpPr/>
          <p:nvPr/>
        </p:nvGrpSpPr>
        <p:grpSpPr>
          <a:xfrm>
            <a:off x="8566146" y="5168951"/>
            <a:ext cx="2963352" cy="1037545"/>
            <a:chOff x="4533052" y="5183058"/>
            <a:chExt cx="2963352" cy="1037544"/>
          </a:xfrm>
        </p:grpSpPr>
        <p:sp>
          <p:nvSpPr>
            <p:cNvPr id="30" name="TextBox 29"/>
            <p:cNvSpPr txBox="1"/>
            <p:nvPr/>
          </p:nvSpPr>
          <p:spPr>
            <a:xfrm>
              <a:off x="4533052" y="5574272"/>
              <a:ext cx="2963352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상태 출력을 위한 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LCD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8731" y="5183058"/>
              <a:ext cx="15719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LCD 20*4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054" name="Picture 6" descr="상품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50" b="90000" l="6000" r="9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1" t="16868" r="8218" b="30199"/>
          <a:stretch/>
        </p:blipFill>
        <p:spPr bwMode="auto">
          <a:xfrm>
            <a:off x="8463228" y="2533441"/>
            <a:ext cx="3169188" cy="20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4581" name="TextBox 24580"/>
            <p:cNvSpPr txBox="1"/>
            <p:nvPr/>
          </p:nvSpPr>
          <p:spPr>
            <a:xfrm>
              <a:off x="281959" y="266640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4582" name="직선 연결선 2458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583" name="직선 연결선 2458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4584" name="TextBox 24583"/>
          <p:cNvSpPr txBox="1"/>
          <p:nvPr/>
        </p:nvSpPr>
        <p:spPr>
          <a:xfrm>
            <a:off x="241243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4585" name="TextBox 24584"/>
          <p:cNvSpPr txBox="1"/>
          <p:nvPr/>
        </p:nvSpPr>
        <p:spPr>
          <a:xfrm>
            <a:off x="377773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86" name="Group 2"/>
          <p:cNvGrpSpPr/>
          <p:nvPr/>
        </p:nvGrpSpPr>
        <p:grpSpPr>
          <a:xfrm>
            <a:off x="352009" y="5213970"/>
            <a:ext cx="3262432" cy="1047883"/>
            <a:chOff x="352009" y="5213970"/>
            <a:chExt cx="3262432" cy="1047883"/>
          </a:xfrm>
        </p:grpSpPr>
        <p:sp>
          <p:nvSpPr>
            <p:cNvPr id="24587" name="TextBox 24586"/>
            <p:cNvSpPr txBox="1"/>
            <p:nvPr/>
          </p:nvSpPr>
          <p:spPr>
            <a:xfrm>
              <a:off x="352009" y="5615522"/>
              <a:ext cx="3262432" cy="646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개폐 여부</a:t>
              </a:r>
              <a:r>
                <a:rPr kumimoji="1" lang="ko-KR" altLang="en-US" sz="1800" b="0" i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확인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을 위해</a:t>
              </a:r>
              <a:endParaRPr kumimoji="1" lang="ko-KR" altLang="en-US" sz="1800" b="0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적외선 센서 이용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588" name="TextBox 24587"/>
            <p:cNvSpPr txBox="1"/>
            <p:nvPr/>
          </p:nvSpPr>
          <p:spPr>
            <a:xfrm>
              <a:off x="1255503" y="5213970"/>
              <a:ext cx="145544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PIR 센서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601" name="TextBox 24600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4602" name="그림 24601" descr="EMB00004c140a1b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11090" y="2058605"/>
            <a:ext cx="2772847" cy="2771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4606" name="직선 연결선 24605"/>
          <p:cNvCxnSpPr/>
          <p:nvPr/>
        </p:nvCxnSpPr>
        <p:spPr>
          <a:xfrm>
            <a:off x="401406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4320826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2" name="Group 2"/>
          <p:cNvGrpSpPr/>
          <p:nvPr/>
        </p:nvGrpSpPr>
        <p:grpSpPr>
          <a:xfrm>
            <a:off x="4589086" y="5236405"/>
            <a:ext cx="2674440" cy="1085706"/>
            <a:chOff x="1525325" y="5233004"/>
            <a:chExt cx="2674440" cy="1085706"/>
          </a:xfrm>
        </p:grpSpPr>
        <p:sp>
          <p:nvSpPr>
            <p:cNvPr id="23" name="TextBox 22"/>
            <p:cNvSpPr txBox="1"/>
            <p:nvPr/>
          </p:nvSpPr>
          <p:spPr>
            <a:xfrm>
              <a:off x="1525325" y="5671115"/>
              <a:ext cx="267444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충격을 감지하기 위한 진동센서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3517" y="5233004"/>
              <a:ext cx="133800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SW420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326456" y="1914150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6" name="Group 3"/>
          <p:cNvGrpSpPr/>
          <p:nvPr/>
        </p:nvGrpSpPr>
        <p:grpSpPr>
          <a:xfrm>
            <a:off x="8262209" y="5236405"/>
            <a:ext cx="3339450" cy="1085706"/>
            <a:chOff x="7440866" y="5233004"/>
            <a:chExt cx="3339450" cy="1085706"/>
          </a:xfrm>
        </p:grpSpPr>
        <p:sp>
          <p:nvSpPr>
            <p:cNvPr id="27" name="TextBox 26"/>
            <p:cNvSpPr txBox="1"/>
            <p:nvPr/>
          </p:nvSpPr>
          <p:spPr>
            <a:xfrm>
              <a:off x="7440866" y="5671115"/>
              <a:ext cx="333945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</a:t>
              </a:r>
              <a:r>
                <a:rPr kumimoji="1" lang="ko-KR" altLang="en-US" sz="1800" b="0" i="0" baseline="0" dirty="0" err="1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자이로센서를</a:t>
              </a: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이용하여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금고 상태 확인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12233" y="5233004"/>
              <a:ext cx="160464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MPU6050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85910" y="2149305"/>
            <a:ext cx="3082355" cy="2699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" name="그림 29" descr="EMB00004c140a2c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592314" y="2160412"/>
            <a:ext cx="2679241" cy="2677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1" name="직선 연결선 30"/>
          <p:cNvCxnSpPr/>
          <p:nvPr/>
        </p:nvCxnSpPr>
        <p:spPr>
          <a:xfrm>
            <a:off x="7894294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noProof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7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  <a:endPara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3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7174" name="TextBox 7173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5" name="직선 연결선 7174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7176" name="TextBox 7175"/>
            <p:cNvSpPr txBox="1"/>
            <p:nvPr/>
          </p:nvSpPr>
          <p:spPr>
            <a:xfrm>
              <a:off x="266640" y="798358"/>
              <a:ext cx="127453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배경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7" name="직선 연결선 7176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" name="모서리가 둥근 직사각형 1"/>
          <p:cNvSpPr/>
          <p:nvPr/>
        </p:nvSpPr>
        <p:spPr>
          <a:xfrm>
            <a:off x="0" y="1986871"/>
            <a:ext cx="6669835" cy="3817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57866"/>
              </p:ext>
            </p:extLst>
          </p:nvPr>
        </p:nvGraphicFramePr>
        <p:xfrm>
          <a:off x="6694814" y="1842818"/>
          <a:ext cx="50089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347708882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425999258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79467910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334603514"/>
                    </a:ext>
                  </a:extLst>
                </a:gridCol>
                <a:gridCol w="1127851">
                  <a:extLst>
                    <a:ext uri="{9D8B030D-6E8A-4147-A177-3AD203B41FA5}">
                      <a16:colId xmlns:a16="http://schemas.microsoft.com/office/drawing/2014/main" val="242019881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수집성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수용성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위조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 latinLnBrk="1"/>
                      <a:r>
                        <a:rPr lang="ko-KR" altLang="en-US" dirty="0"/>
                        <a:t>변조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484858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지문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59210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753983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홍채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19431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415822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56437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540" y="1751793"/>
            <a:ext cx="5257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기술의 인식률 향상에는 여러가지 방법이 존재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 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인식의 인식률 향상은 효율성이 떨어짐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여러 개의 인식을 통해 최종 인식률을 향상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시키는 방법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인식을 활용하기 위한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10" name="TextBox 9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  <p:cxnSp>
          <p:nvCxnSpPr>
            <p:cNvPr id="11" name="직선 연결선 10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3" name="TextBox 12"/>
            <p:cNvSpPr txBox="1"/>
            <p:nvPr/>
          </p:nvSpPr>
          <p:spPr>
            <a:xfrm>
              <a:off x="285674" y="808832"/>
              <a:ext cx="183094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en-US" altLang="ko-KR" sz="2000" b="1" noProof="0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intro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7738F-FCD3-4676-AEFA-2D101D14202E}"/>
              </a:ext>
            </a:extLst>
          </p:cNvPr>
          <p:cNvSpPr txBox="1"/>
          <p:nvPr/>
        </p:nvSpPr>
        <p:spPr>
          <a:xfrm>
            <a:off x="7534159" y="2202953"/>
            <a:ext cx="453770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Intro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Page 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회원가입을 통해서 사용자 등록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사용자와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정보의 일치함을 확인하기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은행 어플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기기변경 및 타 기기에서의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로그인을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위한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9" y="1653388"/>
            <a:ext cx="2520000" cy="4718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636879"/>
            <a:ext cx="2520000" cy="4735385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 flipV="1">
            <a:off x="3091299" y="4004572"/>
            <a:ext cx="1561780" cy="8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32488" y="3361586"/>
            <a:ext cx="147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인증된 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접근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686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92687" y="798762"/>
              <a:ext cx="3631825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 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생체 정보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0A6172-1F96-44D8-B782-3E82BBDD6E62}"/>
              </a:ext>
            </a:extLst>
          </p:cNvPr>
          <p:cNvCxnSpPr>
            <a:cxnSpLocks/>
          </p:cNvCxnSpPr>
          <p:nvPr/>
        </p:nvCxnSpPr>
        <p:spPr>
          <a:xfrm>
            <a:off x="7894294" y="3743242"/>
            <a:ext cx="12244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475513" y="2658329"/>
            <a:ext cx="413767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인식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얼굴을 우선적으로 검출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검출된 얼굴에서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눈을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얼굴인식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생체정보 저장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00" y="1383458"/>
            <a:ext cx="2520000" cy="47195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34" y="1410656"/>
            <a:ext cx="254583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51" y="1963917"/>
            <a:ext cx="1764000" cy="32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5" y="1963917"/>
            <a:ext cx="1856363" cy="4301331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86" y="1963917"/>
            <a:ext cx="1764000" cy="32400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303852" y="3561936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9608716" y="3561936"/>
            <a:ext cx="6152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1992" y="537549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0937" y="629210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16111" y="5375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완료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674" y="799502"/>
            <a:ext cx="352853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just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APP(UI)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생체 정보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지문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인식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3" y="1963917"/>
            <a:ext cx="1764000" cy="33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95425" y="2591337"/>
            <a:ext cx="3053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검출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999030" y="3560697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98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780202" cy="1057128"/>
            <a:chOff x="285674" y="198375"/>
            <a:chExt cx="378020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78020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금고 관리 메인 페이지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93486-8232-48DF-8B32-1A09E1165F1B}"/>
              </a:ext>
            </a:extLst>
          </p:cNvPr>
          <p:cNvSpPr txBox="1"/>
          <p:nvPr/>
        </p:nvSpPr>
        <p:spPr>
          <a:xfrm>
            <a:off x="6107942" y="2563088"/>
            <a:ext cx="4969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어플을 통한 금고 동작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 등록 현황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발생 리스트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Information – Detail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개의 다중 금고를 원격으로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가능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88" y="1787080"/>
            <a:ext cx="2519263" cy="4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>
            <a:off x="3534700" y="2377658"/>
            <a:ext cx="4861650" cy="2155393"/>
            <a:chOff x="3534700" y="2377658"/>
            <a:chExt cx="4861650" cy="2155393"/>
          </a:xfrm>
        </p:grpSpPr>
        <p:grpSp>
          <p:nvGrpSpPr>
            <p:cNvPr id="266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6630" name="TextBox 26629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8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6631" name="직선 연결선 2663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6632" name="TextBox 26631"/>
            <p:cNvSpPr txBox="1"/>
            <p:nvPr/>
          </p:nvSpPr>
          <p:spPr>
            <a:xfrm>
              <a:off x="3974374" y="3747420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업무 분담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"/>
          <p:cNvGrpSpPr/>
          <p:nvPr/>
        </p:nvGrpSpPr>
        <p:grpSpPr>
          <a:xfrm>
            <a:off x="285114" y="198375"/>
            <a:ext cx="3373389" cy="1057128"/>
            <a:chOff x="285114" y="198375"/>
            <a:chExt cx="3373389" cy="1057128"/>
          </a:xfrm>
        </p:grpSpPr>
        <p:sp>
          <p:nvSpPr>
            <p:cNvPr id="27653" name="TextBox 27652"/>
            <p:cNvSpPr txBox="1"/>
            <p:nvPr/>
          </p:nvSpPr>
          <p:spPr>
            <a:xfrm>
              <a:off x="285114" y="260277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8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업무 분담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7654" name="직선 연결선 2765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7655" name="직선 연결선 2765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7656" name="표 27655"/>
          <p:cNvGraphicFramePr/>
          <p:nvPr>
            <p:extLst>
              <p:ext uri="{D42A27DB-BD31-4B8C-83A1-F6EECF244321}">
                <p14:modId xmlns:p14="http://schemas.microsoft.com/office/powerpoint/2010/main" val="1878959361"/>
              </p:ext>
            </p:extLst>
          </p:nvPr>
        </p:nvGraphicFramePr>
        <p:xfrm>
          <a:off x="798357" y="1795147"/>
          <a:ext cx="10766082" cy="4366322"/>
        </p:xfrm>
        <a:graphic>
          <a:graphicData uri="http://schemas.openxmlformats.org/drawingml/2006/table">
            <a:tbl>
              <a:tblPr firstRow="1" bandRow="1"/>
              <a:tblGrid>
                <a:gridCol w="181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58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김경석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김현정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임현성</a:t>
                      </a:r>
                      <a:endParaRPr kumimoji="0" lang="ko-KR" altLang="en-US" sz="16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아두이노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(금고)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모듈 연동,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서브모터, 지문인식,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LCD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부품별 물리적 연결,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적외선센서, 카메라,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와이파이 모듈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회로 제작,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진동센서, 자이로 센서 구현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데모 테스트 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어플리케이션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조회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해제 기능 구현,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UI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관리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얼굴인식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지문인식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 </a:t>
                      </a:r>
                      <a:r>
                        <a:rPr kumimoji="1" lang="ko-KR" altLang="en-US" sz="16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모달</a:t>
                      </a:r>
                      <a:r>
                        <a:rPr kumimoji="1" lang="ko-KR" altLang="en-US" sz="1600" b="0" i="0" baseline="0" dirty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검수</a:t>
                      </a:r>
                      <a:endParaRPr kumimoji="1" lang="en-US" altLang="ko-KR" sz="16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연동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클라이언트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DB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통합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3134712" y="2377658"/>
            <a:ext cx="5661626" cy="2155393"/>
            <a:chOff x="3134712" y="2377658"/>
            <a:chExt cx="5661626" cy="2155393"/>
          </a:xfrm>
        </p:grpSpPr>
        <p:grpSp>
          <p:nvGrpSpPr>
            <p:cNvPr id="2867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8678" name="TextBox 2867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9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8679" name="직선 연결선 2867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8680" name="TextBox 28679"/>
            <p:cNvSpPr txBox="1"/>
            <p:nvPr/>
          </p:nvSpPr>
          <p:spPr>
            <a:xfrm>
              <a:off x="3134712" y="3747420"/>
              <a:ext cx="5661626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 설계 수행 일정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Group 1"/>
          <p:cNvGrpSpPr/>
          <p:nvPr/>
        </p:nvGrpSpPr>
        <p:grpSpPr>
          <a:xfrm>
            <a:off x="178702" y="198375"/>
            <a:ext cx="3480441" cy="1057128"/>
            <a:chOff x="178702" y="198375"/>
            <a:chExt cx="3480441" cy="1057128"/>
          </a:xfrm>
        </p:grpSpPr>
        <p:sp>
          <p:nvSpPr>
            <p:cNvPr id="29701" name="TextBox 29700"/>
            <p:cNvSpPr txBox="1"/>
            <p:nvPr/>
          </p:nvSpPr>
          <p:spPr>
            <a:xfrm>
              <a:off x="178702" y="249169"/>
              <a:ext cx="348044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9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종합 설계 수행 일정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9702" name="직선 연결선 2970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9703" name="직선 연결선 2970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9704" name="표 29703"/>
          <p:cNvGraphicFramePr/>
          <p:nvPr>
            <p:extLst>
              <p:ext uri="{D42A27DB-BD31-4B8C-83A1-F6EECF244321}">
                <p14:modId xmlns:p14="http://schemas.microsoft.com/office/powerpoint/2010/main" val="2503417294"/>
              </p:ext>
            </p:extLst>
          </p:nvPr>
        </p:nvGraphicFramePr>
        <p:xfrm>
          <a:off x="461890" y="1488820"/>
          <a:ext cx="11189794" cy="4970994"/>
        </p:xfrm>
        <a:graphic>
          <a:graphicData uri="http://schemas.openxmlformats.org/drawingml/2006/table">
            <a:tbl>
              <a:tblPr firstRow="1" bandRow="1"/>
              <a:tblGrid>
                <a:gridCol w="10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09">
                <a:tc rowSpan="10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사항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12월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7~9월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기초 자료 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요구사항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시스템 설계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개발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모바일 어플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아두이노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DB 구축 및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데모 및 디버깅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시연/ 논문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80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0981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1238" name="TextBox 3123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10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1239" name="직선 연결선 312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1240" name="TextBox 31239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참고 자료 및 문헌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4" name="Group 1"/>
          <p:cNvGrpSpPr/>
          <p:nvPr/>
        </p:nvGrpSpPr>
        <p:grpSpPr>
          <a:xfrm>
            <a:off x="285003" y="198375"/>
            <a:ext cx="3373500" cy="1057128"/>
            <a:chOff x="285003" y="198375"/>
            <a:chExt cx="3373500" cy="1057128"/>
          </a:xfrm>
        </p:grpSpPr>
        <p:sp>
          <p:nvSpPr>
            <p:cNvPr id="32261" name="TextBox 32260"/>
            <p:cNvSpPr txBox="1"/>
            <p:nvPr/>
          </p:nvSpPr>
          <p:spPr>
            <a:xfrm>
              <a:off x="285003" y="260277"/>
              <a:ext cx="316625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10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참고 자료 및 문헌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2262" name="직선 연결선 322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2263" name="직선 연결선 322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2264" name="TextBox 32263"/>
          <p:cNvSpPr txBox="1"/>
          <p:nvPr/>
        </p:nvSpPr>
        <p:spPr>
          <a:xfrm>
            <a:off x="666628" y="1384051"/>
            <a:ext cx="10780317" cy="4707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아두이노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한 권으로 끝내는 아두이노 입문 + 실전 (종합편) 기초부터 수준 높은 프로젝트까지 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모두의 아두이노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앱인벤터 + 아두이노 스마트폰 앱 프로젝트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안드로이드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그림으로 쉽게 설명하는 안드로이드 프로그래밍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DB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이것이 MySQL이다.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9221" name="TextBox 9220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2" name="직선 연결선 922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9223" name="TextBox 9222"/>
            <p:cNvSpPr txBox="1"/>
            <p:nvPr/>
          </p:nvSpPr>
          <p:spPr>
            <a:xfrm>
              <a:off x="285674" y="799106"/>
              <a:ext cx="285687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just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개발 기능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</a:t>
              </a: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목적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4" name="직선 연결선 9223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9225" name="TextBox 9224"/>
          <p:cNvSpPr txBox="1"/>
          <p:nvPr/>
        </p:nvSpPr>
        <p:spPr>
          <a:xfrm>
            <a:off x="6813886" y="5579890"/>
            <a:ext cx="4154409" cy="507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모달을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금고의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보안성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강화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88789" y="967912"/>
            <a:ext cx="2952090" cy="3995343"/>
            <a:chOff x="979702" y="1799946"/>
            <a:chExt cx="2952090" cy="3995343"/>
          </a:xfrm>
        </p:grpSpPr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1840673329"/>
                </p:ext>
              </p:extLst>
            </p:nvPr>
          </p:nvGraphicFramePr>
          <p:xfrm>
            <a:off x="979702" y="1799946"/>
            <a:ext cx="2952090" cy="38174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모서리가 둥근 직사각형 5"/>
            <p:cNvSpPr/>
            <p:nvPr/>
          </p:nvSpPr>
          <p:spPr>
            <a:xfrm>
              <a:off x="1346398" y="5400778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</a:p>
          </p:txBody>
        </p:sp>
      </p:grpSp>
      <p:sp>
        <p:nvSpPr>
          <p:cNvPr id="4" name="십자형 3"/>
          <p:cNvSpPr/>
          <p:nvPr/>
        </p:nvSpPr>
        <p:spPr>
          <a:xfrm>
            <a:off x="5890031" y="3071752"/>
            <a:ext cx="504189" cy="576217"/>
          </a:xfrm>
          <a:prstGeom prst="plus">
            <a:avLst>
              <a:gd name="adj" fmla="val 382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81743" y="1324675"/>
            <a:ext cx="2218699" cy="3677798"/>
            <a:chOff x="7574184" y="1098917"/>
            <a:chExt cx="2218699" cy="3677798"/>
          </a:xfrm>
        </p:grpSpPr>
        <p:pic>
          <p:nvPicPr>
            <p:cNvPr id="1026" name="Picture 2" descr="https://t1.daumcdn.net/cfile/tistory/266EE04F58B298A53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4" b="89881" l="0" r="100000">
                          <a14:foregroundMark x1="6000" y1="48512" x2="11429" y2="47321"/>
                          <a14:foregroundMark x1="25714" y1="37202" x2="24714" y2="37202"/>
                          <a14:foregroundMark x1="20857" y1="45833" x2="20857" y2="45833"/>
                          <a14:foregroundMark x1="32286" y1="47024" x2="32286" y2="47024"/>
                          <a14:foregroundMark x1="26571" y1="60417" x2="26571" y2="60417"/>
                          <a14:foregroundMark x1="5571" y1="47024" x2="11857" y2="54167"/>
                          <a14:foregroundMark x1="3571" y1="44345" x2="3857" y2="53274"/>
                          <a14:foregroundMark x1="4000" y1="55060" x2="13429" y2="55060"/>
                          <a14:foregroundMark x1="13000" y1="44048" x2="13286" y2="53274"/>
                          <a14:foregroundMark x1="13571" y1="43750" x2="13571" y2="50893"/>
                          <a14:foregroundMark x1="12143" y1="42560" x2="14143" y2="43155"/>
                          <a14:foregroundMark x1="78714" y1="50298" x2="78714" y2="50298"/>
                          <a14:foregroundMark x1="77857" y1="36310" x2="77286" y2="53869"/>
                          <a14:foregroundMark x1="75714" y1="46726" x2="76714" y2="60119"/>
                          <a14:foregroundMark x1="75286" y1="33929" x2="78286" y2="33929"/>
                          <a14:foregroundMark x1="94286" y1="43452" x2="94286" y2="54167"/>
                          <a14:foregroundMark x1="3571" y1="56845" x2="13857" y2="56845"/>
                          <a14:foregroundMark x1="14143" y1="45536" x2="14143" y2="55952"/>
                          <a14:foregroundMark x1="3286" y1="45238" x2="3286" y2="54464"/>
                          <a14:foregroundMark x1="3429" y1="41667" x2="13571" y2="41369"/>
                          <a14:foregroundMark x1="14000" y1="41667" x2="14286" y2="41964"/>
                          <a14:foregroundMark x1="52286" y1="43750" x2="52286" y2="43750"/>
                          <a14:foregroundMark x1="54857" y1="51786" x2="54857" y2="51786"/>
                          <a14:foregroundMark x1="50286" y1="52976" x2="50286" y2="52976"/>
                          <a14:foregroundMark x1="48286" y1="49702" x2="48286" y2="49702"/>
                          <a14:foregroundMark x1="48286" y1="47917" x2="54286" y2="45833"/>
                          <a14:foregroundMark x1="54857" y1="56250" x2="54286" y2="63690"/>
                          <a14:foregroundMark x1="54286" y1="63988" x2="46714" y2="63393"/>
                          <a14:foregroundMark x1="49143" y1="38095" x2="53714" y2="36905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2" r="33882"/>
            <a:stretch/>
          </p:blipFill>
          <p:spPr bwMode="auto">
            <a:xfrm>
              <a:off x="7642696" y="1098917"/>
              <a:ext cx="2081673" cy="316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574184" y="4382204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보안성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강화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00085" y="5372141"/>
            <a:ext cx="5716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생체 인식 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알고리즘을 설계하여 최적의 인식률을 도출 및 인식률을 증가</a:t>
            </a: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8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30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3286" name="TextBox 33285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11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3287" name="직선 연결선 332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3288" name="TextBox 33287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GitHub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52" name="Group 1"/>
          <p:cNvGrpSpPr/>
          <p:nvPr/>
        </p:nvGrpSpPr>
        <p:grpSpPr>
          <a:xfrm>
            <a:off x="284726" y="198375"/>
            <a:ext cx="3373777" cy="1057128"/>
            <a:chOff x="284726" y="198375"/>
            <a:chExt cx="3373777" cy="1057128"/>
          </a:xfrm>
        </p:grpSpPr>
        <p:sp>
          <p:nvSpPr>
            <p:cNvPr id="34309" name="TextBox 34308"/>
            <p:cNvSpPr txBox="1"/>
            <p:nvPr/>
          </p:nvSpPr>
          <p:spPr>
            <a:xfrm>
              <a:off x="284726" y="260277"/>
              <a:ext cx="1611340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11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GitHub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4310" name="직선 연결선 343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4311" name="직선 연결선 343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4312" name="TextBox 34311"/>
          <p:cNvSpPr txBox="1"/>
          <p:nvPr/>
        </p:nvSpPr>
        <p:spPr>
          <a:xfrm>
            <a:off x="1676088" y="3183943"/>
            <a:ext cx="9783583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  <a:hlinkClick r:id="rId2"/>
              </a:rPr>
              <a:t>https://github.com/moomoo-95/KPU_Smart_IoT.git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6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5333" name="TextBox 35332"/>
            <p:cNvSpPr txBox="1"/>
            <p:nvPr/>
          </p:nvSpPr>
          <p:spPr>
            <a:xfrm>
              <a:off x="4658474" y="2861764"/>
              <a:ext cx="3044231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THANK YOU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5334" name="직선 연결선 35333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5335" name="직선 연결선 35334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00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6357" name="TextBox 36356"/>
            <p:cNvSpPr txBox="1"/>
            <p:nvPr/>
          </p:nvSpPr>
          <p:spPr>
            <a:xfrm>
              <a:off x="5583817" y="2861764"/>
              <a:ext cx="1193546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QnA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6358" name="직선 연결선 36357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6359" name="직선 연결선 36358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0245" name="TextBox 10244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6" name="직선 연결선 10245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0247" name="TextBox 10246"/>
            <p:cNvSpPr txBox="1"/>
            <p:nvPr/>
          </p:nvSpPr>
          <p:spPr>
            <a:xfrm>
              <a:off x="285674" y="798358"/>
              <a:ext cx="186023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효과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8" name="직선 연결선 10247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18" name="그룹 17"/>
          <p:cNvGrpSpPr/>
          <p:nvPr/>
        </p:nvGrpSpPr>
        <p:grpSpPr>
          <a:xfrm>
            <a:off x="1116248" y="1515718"/>
            <a:ext cx="9659125" cy="1626590"/>
            <a:chOff x="1116248" y="1515718"/>
            <a:chExt cx="9659125" cy="162659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588788" y="1799947"/>
              <a:ext cx="9186585" cy="1342361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21705" y="2080384"/>
              <a:ext cx="3852705" cy="967830"/>
              <a:chOff x="907675" y="1820764"/>
              <a:chExt cx="4579531" cy="1077806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907675" y="1820764"/>
                <a:ext cx="4579531" cy="1077806"/>
                <a:chOff x="5085241" y="1343384"/>
                <a:chExt cx="6916195" cy="1617728"/>
              </a:xfrm>
            </p:grpSpPr>
            <p:pic>
              <p:nvPicPr>
                <p:cNvPr id="2050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220" b="53096"/>
                <a:stretch/>
              </p:blipFill>
              <p:spPr bwMode="auto">
                <a:xfrm>
                  <a:off x="5085241" y="1402448"/>
                  <a:ext cx="1440540" cy="144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249" r="48780"/>
                <a:stretch/>
              </p:blipFill>
              <p:spPr bwMode="auto">
                <a:xfrm>
                  <a:off x="7823069" y="1343384"/>
                  <a:ext cx="1512567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659" t="49249"/>
                <a:stretch/>
              </p:blipFill>
              <p:spPr bwMode="auto">
                <a:xfrm>
                  <a:off x="10632924" y="1402448"/>
                  <a:ext cx="1368512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" name="십자형 4"/>
              <p:cNvSpPr/>
              <p:nvPr/>
            </p:nvSpPr>
            <p:spPr>
              <a:xfrm>
                <a:off x="2102956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십자형 16"/>
              <p:cNvSpPr/>
              <p:nvPr/>
            </p:nvSpPr>
            <p:spPr>
              <a:xfrm>
                <a:off x="3965402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6306064" y="1999234"/>
              <a:ext cx="4236304" cy="943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단일 인식 대비 인식률 강화 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멀티모달을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통한 금고 </a:t>
              </a: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보안성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강화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16248" y="1515718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16248" y="3328651"/>
            <a:ext cx="9659125" cy="1389175"/>
            <a:chOff x="1116248" y="3236328"/>
            <a:chExt cx="9659125" cy="138917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588789" y="3520556"/>
              <a:ext cx="9186584" cy="1104947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16248" y="3236328"/>
              <a:ext cx="9452546" cy="1389175"/>
              <a:chOff x="1116248" y="3236328"/>
              <a:chExt cx="9452546" cy="1389175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116248" y="3236328"/>
                <a:ext cx="864324" cy="8643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</a:t>
                </a:r>
                <a:endParaRPr lang="ko-KR" altLang="en-US" sz="28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2052" name="Picture 4" descr="모노톤 아이콘 (시리즈) 3139730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444" y1="51282" x2="50667" y2="65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4630" y="3567076"/>
                <a:ext cx="1017718" cy="105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3486406" y="3714577"/>
                <a:ext cx="70823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1028836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>
                      <a:alpha val="100000"/>
                    </a:srgbClr>
                  </a:buClr>
                  <a:buSzPct val="100000"/>
                  <a:defRPr/>
                </a:pP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금고의 해제 장치 제거 </a:t>
                </a:r>
                <a:r>
                  <a:rPr lang="en-US" altLang="ko-KR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+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어플에서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제어를 통한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방도성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강화 </a:t>
                </a:r>
                <a:endPara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1116248" y="4911541"/>
            <a:ext cx="9659124" cy="1603252"/>
            <a:chOff x="1116248" y="4931903"/>
            <a:chExt cx="9659124" cy="160325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594157" y="5262651"/>
              <a:ext cx="9181215" cy="127250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91476" y="5497459"/>
              <a:ext cx="4104009" cy="597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028836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3-Tier 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통한 체계적인 시스템 구축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116248" y="4931903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2206286" y="5588222"/>
              <a:ext cx="766451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4345137" y="5588222"/>
              <a:ext cx="766453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3223650" y="5588222"/>
              <a:ext cx="767679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3382318" y="2377659"/>
            <a:ext cx="5166414" cy="2155393"/>
            <a:chOff x="3382318" y="2377659"/>
            <a:chExt cx="5166413" cy="2155393"/>
          </a:xfrm>
        </p:grpSpPr>
        <p:grpSp>
          <p:nvGrpSpPr>
            <p:cNvPr id="1126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11270" name="TextBox 1126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02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1271" name="직선 연결선 1127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1272" name="TextBox 11271"/>
            <p:cNvSpPr txBox="1"/>
            <p:nvPr/>
          </p:nvSpPr>
          <p:spPr>
            <a:xfrm>
              <a:off x="3382318" y="3747421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관련 연구 및 사례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35257" y="798357"/>
            <a:ext cx="311816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06078"/>
              </p:ext>
            </p:extLst>
          </p:nvPr>
        </p:nvGraphicFramePr>
        <p:xfrm>
          <a:off x="475513" y="1675243"/>
          <a:ext cx="5350883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86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1996492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  <a:gridCol w="2507522">
                  <a:extLst>
                    <a:ext uri="{9D8B030D-6E8A-4147-A177-3AD203B41FA5}">
                      <a16:colId xmlns:a16="http://schemas.microsoft.com/office/drawing/2014/main" val="3616761498"/>
                    </a:ext>
                  </a:extLst>
                </a:gridCol>
              </a:tblGrid>
              <a:tr h="8129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생체 인식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비용 저렴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l" latinLnBrk="1"/>
                      <a:r>
                        <a:rPr lang="ko-KR" altLang="en-US" dirty="0"/>
                        <a:t>우수한 안정성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손상 및 미 추출 가능성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얼굴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쉽고 빠르고 비용 저렴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조명 및 자세에 영향을 받을 정도로 정확도가 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홍채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위조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강한 빛에 영향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스마트폰으로 활용 시 불편함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다중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서</a:t>
                      </a:r>
                      <a:r>
                        <a:rPr lang="ko-KR" altLang="en-US" baseline="0" dirty="0"/>
                        <a:t>로 다른 인식  기술로 상호 보완이 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93622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8344"/>
          <a:stretch/>
        </p:blipFill>
        <p:spPr>
          <a:xfrm>
            <a:off x="6597808" y="1678061"/>
            <a:ext cx="4905375" cy="37365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69160" y="6103636"/>
            <a:ext cx="238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인식별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32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531" y="176262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76826" y="776244"/>
            <a:ext cx="3034805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1459" y="1319631"/>
            <a:ext cx="4969863" cy="3532090"/>
            <a:chOff x="475513" y="2030886"/>
            <a:chExt cx="5329998" cy="38894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6188" t="5317" r="2226" b="5134"/>
            <a:stretch/>
          </p:blipFill>
          <p:spPr>
            <a:xfrm>
              <a:off x="475513" y="2030886"/>
              <a:ext cx="5329998" cy="388945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75513" y="4939979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5513" y="361151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홍채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5513" y="231263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3050"/>
              </p:ext>
            </p:extLst>
          </p:nvPr>
        </p:nvGraphicFramePr>
        <p:xfrm>
          <a:off x="6021592" y="1527591"/>
          <a:ext cx="5546079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28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3916790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</a:tblGrid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다중 생체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인식의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62055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신뢰성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각각의 독립적인 생체 인식 기술의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신뢰성 한계 극복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ex)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전체 인구의 </a:t>
                      </a:r>
                      <a:r>
                        <a:rPr lang="en-US" altLang="ko-KR" baseline="0" dirty="0"/>
                        <a:t>5-10%</a:t>
                      </a:r>
                      <a:r>
                        <a:rPr lang="ko-KR" altLang="en-US" baseline="0" dirty="0"/>
                        <a:t>는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지문 인식 불가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인식 성능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인식으로 생체 특징을 추출하여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완벽한 인식 성능을 구현하기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기능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인식들의 장점들을 통해 상호 단점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81052" y="5035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44316" y="5537642"/>
            <a:ext cx="9939726" cy="576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단일 생체인식 시스템이 독립적으로 사용되는 형태에서 판단 융합 다중 생체 인식 방식 활용</a:t>
            </a:r>
            <a:endParaRPr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3203</TotalTime>
  <Words>1993</Words>
  <Application>Microsoft Office PowerPoint</Application>
  <PresentationFormat>사용자 지정</PresentationFormat>
  <Paragraphs>594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맑은 고딕</vt:lpstr>
      <vt:lpstr>Calibri</vt:lpstr>
      <vt:lpstr>Arial</vt:lpstr>
      <vt:lpstr>Wingdings</vt:lpstr>
      <vt:lpstr>Symbol</vt:lpstr>
      <vt:lpstr>Cambria Math</vt:lpstr>
      <vt:lpstr>HY견고딕</vt:lpstr>
      <vt:lpstr>HY헤드라인M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김 현정</cp:lastModifiedBy>
  <cp:revision>446</cp:revision>
  <dcterms:created xsi:type="dcterms:W3CDTF">2018-11-03T06:30:26Z</dcterms:created>
  <dcterms:modified xsi:type="dcterms:W3CDTF">2020-08-06T17:38:10Z</dcterms:modified>
  <cp:version>1100.0100.01</cp:version>
</cp:coreProperties>
</file>